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0" r:id="rId1"/>
  </p:sldMasterIdLst>
  <p:notesMasterIdLst>
    <p:notesMasterId r:id="rId73"/>
  </p:notesMasterIdLst>
  <p:handoutMasterIdLst>
    <p:handoutMasterId r:id="rId74"/>
  </p:handoutMasterIdLst>
  <p:sldIdLst>
    <p:sldId id="256" r:id="rId2"/>
    <p:sldId id="264" r:id="rId3"/>
    <p:sldId id="265" r:id="rId4"/>
    <p:sldId id="542" r:id="rId5"/>
    <p:sldId id="488" r:id="rId6"/>
    <p:sldId id="490" r:id="rId7"/>
    <p:sldId id="491" r:id="rId8"/>
    <p:sldId id="391" r:id="rId9"/>
    <p:sldId id="495" r:id="rId10"/>
    <p:sldId id="336" r:id="rId11"/>
    <p:sldId id="546" r:id="rId12"/>
    <p:sldId id="574" r:id="rId13"/>
    <p:sldId id="543" r:id="rId14"/>
    <p:sldId id="568" r:id="rId15"/>
    <p:sldId id="549" r:id="rId16"/>
    <p:sldId id="354" r:id="rId17"/>
    <p:sldId id="547" r:id="rId18"/>
    <p:sldId id="565" r:id="rId19"/>
    <p:sldId id="359" r:id="rId20"/>
    <p:sldId id="441" r:id="rId21"/>
    <p:sldId id="398" r:id="rId22"/>
    <p:sldId id="442" r:id="rId23"/>
    <p:sldId id="355" r:id="rId24"/>
    <p:sldId id="382" r:id="rId25"/>
    <p:sldId id="573" r:id="rId26"/>
    <p:sldId id="358" r:id="rId27"/>
    <p:sldId id="570" r:id="rId28"/>
    <p:sldId id="571" r:id="rId29"/>
    <p:sldId id="575" r:id="rId30"/>
    <p:sldId id="562" r:id="rId31"/>
    <p:sldId id="363" r:id="rId32"/>
    <p:sldId id="401" r:id="rId33"/>
    <p:sldId id="365" r:id="rId34"/>
    <p:sldId id="443" r:id="rId35"/>
    <p:sldId id="569" r:id="rId36"/>
    <p:sldId id="403" r:id="rId37"/>
    <p:sldId id="370" r:id="rId38"/>
    <p:sldId id="371" r:id="rId39"/>
    <p:sldId id="406" r:id="rId40"/>
    <p:sldId id="566" r:id="rId41"/>
    <p:sldId id="578" r:id="rId42"/>
    <p:sldId id="408" r:id="rId43"/>
    <p:sldId id="407" r:id="rId44"/>
    <p:sldId id="567" r:id="rId45"/>
    <p:sldId id="378" r:id="rId46"/>
    <p:sldId id="374" r:id="rId47"/>
    <p:sldId id="576" r:id="rId48"/>
    <p:sldId id="577" r:id="rId49"/>
    <p:sldId id="579" r:id="rId50"/>
    <p:sldId id="548" r:id="rId51"/>
    <p:sldId id="446" r:id="rId52"/>
    <p:sldId id="380" r:id="rId53"/>
    <p:sldId id="447" r:id="rId54"/>
    <p:sldId id="553" r:id="rId55"/>
    <p:sldId id="554" r:id="rId56"/>
    <p:sldId id="376" r:id="rId57"/>
    <p:sldId id="453" r:id="rId58"/>
    <p:sldId id="557" r:id="rId59"/>
    <p:sldId id="451" r:id="rId60"/>
    <p:sldId id="452" r:id="rId61"/>
    <p:sldId id="450" r:id="rId62"/>
    <p:sldId id="555" r:id="rId63"/>
    <p:sldId id="529" r:id="rId64"/>
    <p:sldId id="530" r:id="rId65"/>
    <p:sldId id="389" r:id="rId66"/>
    <p:sldId id="558" r:id="rId67"/>
    <p:sldId id="559" r:id="rId68"/>
    <p:sldId id="267" r:id="rId69"/>
    <p:sldId id="268" r:id="rId70"/>
    <p:sldId id="343" r:id="rId71"/>
    <p:sldId id="431" r:id="rId7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2D"/>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5033" autoAdjust="0"/>
  </p:normalViewPr>
  <p:slideViewPr>
    <p:cSldViewPr>
      <p:cViewPr varScale="1">
        <p:scale>
          <a:sx n="78" d="100"/>
          <a:sy n="78" d="100"/>
        </p:scale>
        <p:origin x="1810" y="72"/>
      </p:cViewPr>
      <p:guideLst>
        <p:guide orient="horz" pos="2160"/>
        <p:guide pos="2880"/>
      </p:guideLst>
    </p:cSldViewPr>
  </p:slideViewPr>
  <p:outlineViewPr>
    <p:cViewPr>
      <p:scale>
        <a:sx n="33" d="100"/>
        <a:sy n="33" d="100"/>
      </p:scale>
      <p:origin x="0" y="8922"/>
    </p:cViewPr>
  </p:outlineViewPr>
  <p:notesTextViewPr>
    <p:cViewPr>
      <p:scale>
        <a:sx n="100" d="100"/>
        <a:sy n="100" d="100"/>
      </p:scale>
      <p:origin x="0" y="0"/>
    </p:cViewPr>
  </p:notesTextViewPr>
  <p:sorterViewPr>
    <p:cViewPr>
      <p:scale>
        <a:sx n="75" d="100"/>
        <a:sy n="75" d="100"/>
      </p:scale>
      <p:origin x="0" y="570"/>
    </p:cViewPr>
  </p:sorterViewPr>
  <p:notesViewPr>
    <p:cSldViewPr>
      <p:cViewPr varScale="1">
        <p:scale>
          <a:sx n="60" d="100"/>
          <a:sy n="60" d="100"/>
        </p:scale>
        <p:origin x="-172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84CD2-94FA-427B-B893-A3E6627F659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D4898C1-2026-4BC3-82EF-54D15699FB41}">
      <dgm:prSet phldrT="[Text]"/>
      <dgm:spPr/>
      <dgm:t>
        <a:bodyPr/>
        <a:lstStyle/>
        <a:p>
          <a:pPr>
            <a:buNone/>
          </a:pPr>
          <a:r>
            <a:rPr lang="en-US" b="1" dirty="0"/>
            <a:t>Supplement = Allowed</a:t>
          </a:r>
          <a:endParaRPr lang="en-US" dirty="0"/>
        </a:p>
      </dgm:t>
    </dgm:pt>
    <dgm:pt modelId="{6AD2EC4C-C9CB-4818-BBD7-852CB3287A9C}" type="parTrans" cxnId="{1A1ADF5D-A569-4C48-B772-A54AB5FF04A4}">
      <dgm:prSet/>
      <dgm:spPr/>
      <dgm:t>
        <a:bodyPr/>
        <a:lstStyle/>
        <a:p>
          <a:endParaRPr lang="en-US"/>
        </a:p>
      </dgm:t>
    </dgm:pt>
    <dgm:pt modelId="{E0B64C5B-050C-4429-931B-2A387E237C04}" type="sibTrans" cxnId="{1A1ADF5D-A569-4C48-B772-A54AB5FF04A4}">
      <dgm:prSet/>
      <dgm:spPr/>
      <dgm:t>
        <a:bodyPr/>
        <a:lstStyle/>
        <a:p>
          <a:endParaRPr lang="en-US"/>
        </a:p>
      </dgm:t>
    </dgm:pt>
    <dgm:pt modelId="{ECE707AC-C253-4E11-BC8D-F4C85589877D}">
      <dgm:prSet phldrT="[Text]"/>
      <dgm:spPr/>
      <dgm:t>
        <a:bodyPr/>
        <a:lstStyle/>
        <a:p>
          <a:r>
            <a:rPr lang="en-US" dirty="0"/>
            <a:t>Create brand new program</a:t>
          </a:r>
        </a:p>
      </dgm:t>
    </dgm:pt>
    <dgm:pt modelId="{83B165D8-86A0-47D7-A6DB-948003E8756D}" type="parTrans" cxnId="{980ADFB0-3028-4771-B046-616D24CC4D12}">
      <dgm:prSet/>
      <dgm:spPr/>
      <dgm:t>
        <a:bodyPr/>
        <a:lstStyle/>
        <a:p>
          <a:endParaRPr lang="en-US"/>
        </a:p>
      </dgm:t>
    </dgm:pt>
    <dgm:pt modelId="{47B65F09-689E-4B3A-B14A-1022EC6965DA}" type="sibTrans" cxnId="{980ADFB0-3028-4771-B046-616D24CC4D12}">
      <dgm:prSet/>
      <dgm:spPr/>
      <dgm:t>
        <a:bodyPr/>
        <a:lstStyle/>
        <a:p>
          <a:endParaRPr lang="en-US"/>
        </a:p>
      </dgm:t>
    </dgm:pt>
    <dgm:pt modelId="{5E324D2E-55E3-4B72-9CAF-C5DB3339B098}">
      <dgm:prSet phldrT="[Text]"/>
      <dgm:spPr/>
      <dgm:t>
        <a:bodyPr/>
        <a:lstStyle/>
        <a:p>
          <a:r>
            <a:rPr lang="en-US" b="1" dirty="0"/>
            <a:t>Supplant = Not Allowed</a:t>
          </a:r>
          <a:endParaRPr lang="en-US" dirty="0"/>
        </a:p>
      </dgm:t>
    </dgm:pt>
    <dgm:pt modelId="{C1BDDE77-8960-42C7-9C7B-43BFBDCB02F8}" type="parTrans" cxnId="{1F96617C-6804-4AFD-B068-8BAD9D1E4053}">
      <dgm:prSet/>
      <dgm:spPr/>
      <dgm:t>
        <a:bodyPr/>
        <a:lstStyle/>
        <a:p>
          <a:endParaRPr lang="en-US"/>
        </a:p>
      </dgm:t>
    </dgm:pt>
    <dgm:pt modelId="{A46BFF38-FE8C-47AE-999F-C3AE3D526300}" type="sibTrans" cxnId="{1F96617C-6804-4AFD-B068-8BAD9D1E4053}">
      <dgm:prSet/>
      <dgm:spPr/>
      <dgm:t>
        <a:bodyPr/>
        <a:lstStyle/>
        <a:p>
          <a:endParaRPr lang="en-US"/>
        </a:p>
      </dgm:t>
    </dgm:pt>
    <dgm:pt modelId="{42810F52-ABAD-430E-90B4-AD8D4A30DDF4}">
      <dgm:prSet phldrT="[Text]"/>
      <dgm:spPr/>
      <dgm:t>
        <a:bodyPr/>
        <a:lstStyle/>
        <a:p>
          <a:r>
            <a:rPr lang="en-US" dirty="0"/>
            <a:t>Offer the same programming you offered in the prior year but swap how it is paid for</a:t>
          </a:r>
        </a:p>
      </dgm:t>
    </dgm:pt>
    <dgm:pt modelId="{98C33656-51D4-4789-BADD-5FE9D7DD7990}" type="parTrans" cxnId="{598EB7C7-3601-4E7E-92D1-FFAD439094EE}">
      <dgm:prSet/>
      <dgm:spPr/>
      <dgm:t>
        <a:bodyPr/>
        <a:lstStyle/>
        <a:p>
          <a:endParaRPr lang="en-US"/>
        </a:p>
      </dgm:t>
    </dgm:pt>
    <dgm:pt modelId="{DB453126-436D-4F5B-AA6C-0C3C86C5DFC6}" type="sibTrans" cxnId="{598EB7C7-3601-4E7E-92D1-FFAD439094EE}">
      <dgm:prSet/>
      <dgm:spPr/>
      <dgm:t>
        <a:bodyPr/>
        <a:lstStyle/>
        <a:p>
          <a:endParaRPr lang="en-US"/>
        </a:p>
      </dgm:t>
    </dgm:pt>
    <dgm:pt modelId="{6B060838-E68E-4BC7-8954-9D0FA890CC82}">
      <dgm:prSet/>
      <dgm:spPr/>
      <dgm:t>
        <a:bodyPr/>
        <a:lstStyle/>
        <a:p>
          <a:r>
            <a:rPr lang="en-US" dirty="0"/>
            <a:t>Add/replicate successful program at a new additional site</a:t>
          </a:r>
        </a:p>
      </dgm:t>
    </dgm:pt>
    <dgm:pt modelId="{631216F6-EF5A-4DC4-9B2A-7EE9C7F46877}" type="parTrans" cxnId="{70FE4C20-5CA2-4D89-80C9-43E1DFDC6FA1}">
      <dgm:prSet/>
      <dgm:spPr/>
      <dgm:t>
        <a:bodyPr/>
        <a:lstStyle/>
        <a:p>
          <a:endParaRPr lang="en-US"/>
        </a:p>
      </dgm:t>
    </dgm:pt>
    <dgm:pt modelId="{5C310D42-E36E-4AF5-AD9C-CF65E4A1FC00}" type="sibTrans" cxnId="{70FE4C20-5CA2-4D89-80C9-43E1DFDC6FA1}">
      <dgm:prSet/>
      <dgm:spPr/>
      <dgm:t>
        <a:bodyPr/>
        <a:lstStyle/>
        <a:p>
          <a:endParaRPr lang="en-US"/>
        </a:p>
      </dgm:t>
    </dgm:pt>
    <dgm:pt modelId="{25B3EA49-D2F3-40B2-B426-BFDFC64A7EE6}">
      <dgm:prSet/>
      <dgm:spPr/>
      <dgm:t>
        <a:bodyPr/>
        <a:lstStyle/>
        <a:p>
          <a:r>
            <a:rPr lang="en-US" dirty="0"/>
            <a:t>Double the number of students previously served; double the number of days of operation. 21</a:t>
          </a:r>
          <a:r>
            <a:rPr lang="en-US" baseline="30000" dirty="0"/>
            <a:t>st</a:t>
          </a:r>
          <a:r>
            <a:rPr lang="en-US" dirty="0"/>
            <a:t> CCLC pays only for the new students/services.</a:t>
          </a:r>
        </a:p>
      </dgm:t>
    </dgm:pt>
    <dgm:pt modelId="{ED4D915F-B7B9-4A3D-B557-46A40021511B}" type="parTrans" cxnId="{E5819399-283F-4132-9D05-C8E812DEAA5D}">
      <dgm:prSet/>
      <dgm:spPr/>
      <dgm:t>
        <a:bodyPr/>
        <a:lstStyle/>
        <a:p>
          <a:endParaRPr lang="en-US"/>
        </a:p>
      </dgm:t>
    </dgm:pt>
    <dgm:pt modelId="{F188E559-7D54-443B-8EDB-558FBE4F816E}" type="sibTrans" cxnId="{E5819399-283F-4132-9D05-C8E812DEAA5D}">
      <dgm:prSet/>
      <dgm:spPr/>
      <dgm:t>
        <a:bodyPr/>
        <a:lstStyle/>
        <a:p>
          <a:endParaRPr lang="en-US"/>
        </a:p>
      </dgm:t>
    </dgm:pt>
    <dgm:pt modelId="{70A05470-6FBF-4470-A0E6-B4933258A8F8}">
      <dgm:prSet/>
      <dgm:spPr/>
      <dgm:t>
        <a:bodyPr/>
        <a:lstStyle/>
        <a:p>
          <a:r>
            <a:rPr lang="en-US" dirty="0"/>
            <a:t>Use 21</a:t>
          </a:r>
          <a:r>
            <a:rPr lang="en-US" baseline="30000" dirty="0"/>
            <a:t>st</a:t>
          </a:r>
          <a:r>
            <a:rPr lang="en-US" dirty="0"/>
            <a:t> CCLC funds to operate a program previously funded by COVID money that died September 2024. </a:t>
          </a:r>
        </a:p>
      </dgm:t>
    </dgm:pt>
    <dgm:pt modelId="{DD86AAAA-16C4-4139-825E-2BD80B83E683}" type="parTrans" cxnId="{159F7F2B-68F0-45BA-99A5-DAE6548A35F6}">
      <dgm:prSet/>
      <dgm:spPr/>
      <dgm:t>
        <a:bodyPr/>
        <a:lstStyle/>
        <a:p>
          <a:endParaRPr lang="en-US"/>
        </a:p>
      </dgm:t>
    </dgm:pt>
    <dgm:pt modelId="{4958C95B-5433-4F44-A7D4-B11FF0305BCC}" type="sibTrans" cxnId="{159F7F2B-68F0-45BA-99A5-DAE6548A35F6}">
      <dgm:prSet/>
      <dgm:spPr/>
      <dgm:t>
        <a:bodyPr/>
        <a:lstStyle/>
        <a:p>
          <a:endParaRPr lang="en-US"/>
        </a:p>
      </dgm:t>
    </dgm:pt>
    <dgm:pt modelId="{964F1585-A480-4CC2-B13C-2E32C04FFAE3}">
      <dgm:prSet/>
      <dgm:spPr/>
      <dgm:t>
        <a:bodyPr/>
        <a:lstStyle/>
        <a:p>
          <a:r>
            <a:rPr lang="en-US" dirty="0"/>
            <a:t>Significantly add on to a current program and fund pre-existing part with non-21</a:t>
          </a:r>
          <a:r>
            <a:rPr lang="en-US" baseline="30000" dirty="0"/>
            <a:t>st</a:t>
          </a:r>
          <a:r>
            <a:rPr lang="en-US" dirty="0"/>
            <a:t> CCLC funds</a:t>
          </a:r>
        </a:p>
      </dgm:t>
    </dgm:pt>
    <dgm:pt modelId="{E0416BEE-1337-4629-A2BE-7D6DC3B703D5}" type="parTrans" cxnId="{AA78A14B-240E-4C61-9F30-E8C2BAD611B0}">
      <dgm:prSet/>
      <dgm:spPr/>
      <dgm:t>
        <a:bodyPr/>
        <a:lstStyle/>
        <a:p>
          <a:endParaRPr lang="en-US"/>
        </a:p>
      </dgm:t>
    </dgm:pt>
    <dgm:pt modelId="{5BE75D23-3A15-45A6-AE36-8A1646A0B13F}" type="sibTrans" cxnId="{AA78A14B-240E-4C61-9F30-E8C2BAD611B0}">
      <dgm:prSet/>
      <dgm:spPr/>
      <dgm:t>
        <a:bodyPr/>
        <a:lstStyle/>
        <a:p>
          <a:endParaRPr lang="en-US"/>
        </a:p>
      </dgm:t>
    </dgm:pt>
    <dgm:pt modelId="{9D1B1BB2-5E5A-4B56-82A1-568D74B4918F}">
      <dgm:prSet/>
      <dgm:spPr/>
      <dgm:t>
        <a:bodyPr/>
        <a:lstStyle/>
        <a:p>
          <a:r>
            <a:rPr lang="en-US" dirty="0"/>
            <a:t>Incorporate traditionally offered activities into a 21</a:t>
          </a:r>
          <a:r>
            <a:rPr lang="en-US" baseline="30000" dirty="0"/>
            <a:t>st</a:t>
          </a:r>
          <a:r>
            <a:rPr lang="en-US" dirty="0"/>
            <a:t> CCLC program and pay for the activities using 21</a:t>
          </a:r>
          <a:r>
            <a:rPr lang="en-US" baseline="30000" dirty="0"/>
            <a:t>st</a:t>
          </a:r>
          <a:r>
            <a:rPr lang="en-US" dirty="0"/>
            <a:t> CCLC funds</a:t>
          </a:r>
        </a:p>
      </dgm:t>
    </dgm:pt>
    <dgm:pt modelId="{0718915A-057B-42F5-917D-CCCEFA1DEB59}" type="parTrans" cxnId="{BBB2CD08-0969-4E8B-8F97-555389F93DEA}">
      <dgm:prSet/>
      <dgm:spPr/>
      <dgm:t>
        <a:bodyPr/>
        <a:lstStyle/>
        <a:p>
          <a:endParaRPr lang="en-US"/>
        </a:p>
      </dgm:t>
    </dgm:pt>
    <dgm:pt modelId="{13AAB6FC-4DCA-4080-8C43-236C705FB5A6}" type="sibTrans" cxnId="{BBB2CD08-0969-4E8B-8F97-555389F93DEA}">
      <dgm:prSet/>
      <dgm:spPr/>
      <dgm:t>
        <a:bodyPr/>
        <a:lstStyle/>
        <a:p>
          <a:endParaRPr lang="en-US"/>
        </a:p>
      </dgm:t>
    </dgm:pt>
    <dgm:pt modelId="{6A6CDAF0-7052-420A-88F1-228E4DA05DC7}">
      <dgm:prSet/>
      <dgm:spPr/>
      <dgm:t>
        <a:bodyPr/>
        <a:lstStyle/>
        <a:p>
          <a:r>
            <a:rPr lang="en-US" dirty="0"/>
            <a:t>Use 21</a:t>
          </a:r>
          <a:r>
            <a:rPr lang="en-US" baseline="30000" dirty="0"/>
            <a:t>st</a:t>
          </a:r>
          <a:r>
            <a:rPr lang="en-US" dirty="0"/>
            <a:t> CCLC funds to operate a program previously funded by the district’s BSA, Title I-A, Title IV-A, CTE, etc.</a:t>
          </a:r>
        </a:p>
      </dgm:t>
    </dgm:pt>
    <dgm:pt modelId="{6A3E28F7-EC3C-45B5-94BA-91D486727D13}" type="parTrans" cxnId="{9A0365B6-B243-4DD8-BF1C-DE8E7B73DE1E}">
      <dgm:prSet/>
      <dgm:spPr/>
      <dgm:t>
        <a:bodyPr/>
        <a:lstStyle/>
        <a:p>
          <a:endParaRPr lang="en-US"/>
        </a:p>
      </dgm:t>
    </dgm:pt>
    <dgm:pt modelId="{849F58CB-47B3-4BAA-BADE-D75E67AFACA5}" type="sibTrans" cxnId="{9A0365B6-B243-4DD8-BF1C-DE8E7B73DE1E}">
      <dgm:prSet/>
      <dgm:spPr/>
      <dgm:t>
        <a:bodyPr/>
        <a:lstStyle/>
        <a:p>
          <a:endParaRPr lang="en-US"/>
        </a:p>
      </dgm:t>
    </dgm:pt>
    <dgm:pt modelId="{4B5438BA-F146-4518-A135-CFF04A7B4F94}">
      <dgm:prSet/>
      <dgm:spPr/>
      <dgm:t>
        <a:bodyPr/>
        <a:lstStyle/>
        <a:p>
          <a:r>
            <a:rPr lang="en-US" dirty="0"/>
            <a:t>Use 21</a:t>
          </a:r>
          <a:r>
            <a:rPr lang="en-US" baseline="30000" dirty="0"/>
            <a:t>st</a:t>
          </a:r>
          <a:r>
            <a:rPr lang="en-US" dirty="0"/>
            <a:t> CCLC funds to operate a program previously funded by fundraising activities.</a:t>
          </a:r>
        </a:p>
      </dgm:t>
    </dgm:pt>
    <dgm:pt modelId="{3A95E4D9-59EE-4618-BA79-CCB929BF1948}" type="parTrans" cxnId="{9EB90612-749D-4FF1-AEA4-C253820959C0}">
      <dgm:prSet/>
      <dgm:spPr/>
      <dgm:t>
        <a:bodyPr/>
        <a:lstStyle/>
        <a:p>
          <a:endParaRPr lang="en-US"/>
        </a:p>
      </dgm:t>
    </dgm:pt>
    <dgm:pt modelId="{85F06E97-DC80-4003-BD21-5FD48C86F4D3}" type="sibTrans" cxnId="{9EB90612-749D-4FF1-AEA4-C253820959C0}">
      <dgm:prSet/>
      <dgm:spPr/>
      <dgm:t>
        <a:bodyPr/>
        <a:lstStyle/>
        <a:p>
          <a:endParaRPr lang="en-US"/>
        </a:p>
      </dgm:t>
    </dgm:pt>
    <dgm:pt modelId="{D042C980-1330-4F71-B33E-2FA862BE3A70}">
      <dgm:prSet/>
      <dgm:spPr/>
      <dgm:t>
        <a:bodyPr/>
        <a:lstStyle/>
        <a:p>
          <a:r>
            <a:rPr lang="en-US" dirty="0"/>
            <a:t>Use 21</a:t>
          </a:r>
          <a:r>
            <a:rPr lang="en-US" baseline="30000" dirty="0"/>
            <a:t>st</a:t>
          </a:r>
          <a:r>
            <a:rPr lang="en-US" dirty="0"/>
            <a:t> CCLC funds to pay for an activity required by federal, state or local law</a:t>
          </a:r>
        </a:p>
      </dgm:t>
    </dgm:pt>
    <dgm:pt modelId="{642D36B8-331C-4CB4-B32C-47EED9E45A94}" type="parTrans" cxnId="{4C62A39C-A2AD-48DC-8D33-0F21C75C6275}">
      <dgm:prSet/>
      <dgm:spPr/>
      <dgm:t>
        <a:bodyPr/>
        <a:lstStyle/>
        <a:p>
          <a:endParaRPr lang="en-US"/>
        </a:p>
      </dgm:t>
    </dgm:pt>
    <dgm:pt modelId="{2A8B5790-810C-4046-BF5B-415C618B1CB6}" type="sibTrans" cxnId="{4C62A39C-A2AD-48DC-8D33-0F21C75C6275}">
      <dgm:prSet/>
      <dgm:spPr/>
      <dgm:t>
        <a:bodyPr/>
        <a:lstStyle/>
        <a:p>
          <a:endParaRPr lang="en-US"/>
        </a:p>
      </dgm:t>
    </dgm:pt>
    <dgm:pt modelId="{0A7B991D-3BC1-4F84-89C1-776D0F89B573}">
      <dgm:prSet phldrT="[Text]"/>
      <dgm:spPr/>
      <dgm:t>
        <a:bodyPr/>
        <a:lstStyle/>
        <a:p>
          <a:endParaRPr lang="en-US" dirty="0"/>
        </a:p>
      </dgm:t>
    </dgm:pt>
    <dgm:pt modelId="{78D23291-D6F2-49E3-BE38-B035AE20001D}" type="parTrans" cxnId="{AE6DDF02-719B-4D7C-8D91-DEF5D1DE95A1}">
      <dgm:prSet/>
      <dgm:spPr/>
      <dgm:t>
        <a:bodyPr/>
        <a:lstStyle/>
        <a:p>
          <a:endParaRPr lang="en-US"/>
        </a:p>
      </dgm:t>
    </dgm:pt>
    <dgm:pt modelId="{A4486E08-1DFE-4BDE-AD96-0A805E965BB1}" type="sibTrans" cxnId="{AE6DDF02-719B-4D7C-8D91-DEF5D1DE95A1}">
      <dgm:prSet/>
      <dgm:spPr/>
      <dgm:t>
        <a:bodyPr/>
        <a:lstStyle/>
        <a:p>
          <a:endParaRPr lang="en-US"/>
        </a:p>
      </dgm:t>
    </dgm:pt>
    <dgm:pt modelId="{72FDE150-B9F6-48F6-895C-D4EE0ED70327}">
      <dgm:prSet/>
      <dgm:spPr/>
      <dgm:t>
        <a:bodyPr/>
        <a:lstStyle/>
        <a:p>
          <a:endParaRPr lang="en-US" dirty="0"/>
        </a:p>
      </dgm:t>
    </dgm:pt>
    <dgm:pt modelId="{ABBEB063-94B7-44D9-8D77-15486D93F447}" type="parTrans" cxnId="{394035F3-5437-46EA-B5D7-E84BFD730B2C}">
      <dgm:prSet/>
      <dgm:spPr/>
      <dgm:t>
        <a:bodyPr/>
        <a:lstStyle/>
        <a:p>
          <a:endParaRPr lang="en-US"/>
        </a:p>
      </dgm:t>
    </dgm:pt>
    <dgm:pt modelId="{3D2F609C-EB7C-442C-BD17-626FEE967179}" type="sibTrans" cxnId="{394035F3-5437-46EA-B5D7-E84BFD730B2C}">
      <dgm:prSet/>
      <dgm:spPr/>
      <dgm:t>
        <a:bodyPr/>
        <a:lstStyle/>
        <a:p>
          <a:endParaRPr lang="en-US"/>
        </a:p>
      </dgm:t>
    </dgm:pt>
    <dgm:pt modelId="{9C9F3EE0-C6CE-4C54-9077-A86B43697C62}">
      <dgm:prSet/>
      <dgm:spPr/>
      <dgm:t>
        <a:bodyPr/>
        <a:lstStyle/>
        <a:p>
          <a:endParaRPr lang="en-US" dirty="0"/>
        </a:p>
      </dgm:t>
    </dgm:pt>
    <dgm:pt modelId="{F6F92A60-A2CC-40A5-A2F0-D331767178B4}" type="parTrans" cxnId="{F5D36AC7-1B4A-4F94-AB60-955926318391}">
      <dgm:prSet/>
      <dgm:spPr/>
      <dgm:t>
        <a:bodyPr/>
        <a:lstStyle/>
        <a:p>
          <a:endParaRPr lang="en-US"/>
        </a:p>
      </dgm:t>
    </dgm:pt>
    <dgm:pt modelId="{E1944CD8-A54D-497E-9A9E-75B2F1B49DB8}" type="sibTrans" cxnId="{F5D36AC7-1B4A-4F94-AB60-955926318391}">
      <dgm:prSet/>
      <dgm:spPr/>
      <dgm:t>
        <a:bodyPr/>
        <a:lstStyle/>
        <a:p>
          <a:endParaRPr lang="en-US"/>
        </a:p>
      </dgm:t>
    </dgm:pt>
    <dgm:pt modelId="{520AC66E-6D8A-4155-B81C-6E45E79EDAFB}">
      <dgm:prSet/>
      <dgm:spPr/>
      <dgm:t>
        <a:bodyPr/>
        <a:lstStyle/>
        <a:p>
          <a:endParaRPr lang="en-US" dirty="0"/>
        </a:p>
      </dgm:t>
    </dgm:pt>
    <dgm:pt modelId="{6A39AC7C-9C00-41F6-8323-F07AD05D438C}" type="parTrans" cxnId="{855A7519-F3F9-45A9-B40A-320CBEAF3EB1}">
      <dgm:prSet/>
      <dgm:spPr/>
      <dgm:t>
        <a:bodyPr/>
        <a:lstStyle/>
        <a:p>
          <a:endParaRPr lang="en-US"/>
        </a:p>
      </dgm:t>
    </dgm:pt>
    <dgm:pt modelId="{FDC820D4-5998-40B8-A6CD-32235A5D87FA}" type="sibTrans" cxnId="{855A7519-F3F9-45A9-B40A-320CBEAF3EB1}">
      <dgm:prSet/>
      <dgm:spPr/>
      <dgm:t>
        <a:bodyPr/>
        <a:lstStyle/>
        <a:p>
          <a:endParaRPr lang="en-US"/>
        </a:p>
      </dgm:t>
    </dgm:pt>
    <dgm:pt modelId="{B85070ED-B2A2-4025-8C1C-675CA8462877}">
      <dgm:prSet phldrT="[Text]"/>
      <dgm:spPr/>
      <dgm:t>
        <a:bodyPr/>
        <a:lstStyle/>
        <a:p>
          <a:endParaRPr lang="en-US" dirty="0"/>
        </a:p>
      </dgm:t>
    </dgm:pt>
    <dgm:pt modelId="{404BBDEE-23B3-45CD-B3BA-F52AD6BC495A}" type="parTrans" cxnId="{BCF5EF45-EEE8-462F-AAE4-09AA4C6C7B5B}">
      <dgm:prSet/>
      <dgm:spPr/>
      <dgm:t>
        <a:bodyPr/>
        <a:lstStyle/>
        <a:p>
          <a:endParaRPr lang="en-US"/>
        </a:p>
      </dgm:t>
    </dgm:pt>
    <dgm:pt modelId="{6669E179-E7C8-4BE6-B8BE-86AF382139FF}" type="sibTrans" cxnId="{BCF5EF45-EEE8-462F-AAE4-09AA4C6C7B5B}">
      <dgm:prSet/>
      <dgm:spPr/>
      <dgm:t>
        <a:bodyPr/>
        <a:lstStyle/>
        <a:p>
          <a:endParaRPr lang="en-US"/>
        </a:p>
      </dgm:t>
    </dgm:pt>
    <dgm:pt modelId="{77A86FE7-1CD1-4FCE-A1A9-25EF6ADF2FD1}">
      <dgm:prSet/>
      <dgm:spPr/>
      <dgm:t>
        <a:bodyPr/>
        <a:lstStyle/>
        <a:p>
          <a:endParaRPr lang="en-US" dirty="0"/>
        </a:p>
      </dgm:t>
    </dgm:pt>
    <dgm:pt modelId="{3C4DEBF6-2B70-4B95-85D3-F00E400B9299}" type="parTrans" cxnId="{F52D4873-C128-4A5A-AFC2-B9BC52E23F81}">
      <dgm:prSet/>
      <dgm:spPr/>
      <dgm:t>
        <a:bodyPr/>
        <a:lstStyle/>
        <a:p>
          <a:endParaRPr lang="en-US"/>
        </a:p>
      </dgm:t>
    </dgm:pt>
    <dgm:pt modelId="{DF979C07-073D-4B2D-B685-151C22CF7CA3}" type="sibTrans" cxnId="{F52D4873-C128-4A5A-AFC2-B9BC52E23F81}">
      <dgm:prSet/>
      <dgm:spPr/>
      <dgm:t>
        <a:bodyPr/>
        <a:lstStyle/>
        <a:p>
          <a:endParaRPr lang="en-US"/>
        </a:p>
      </dgm:t>
    </dgm:pt>
    <dgm:pt modelId="{7B4C3F1A-4EC8-495A-AAA6-532161E6E5C7}">
      <dgm:prSet/>
      <dgm:spPr/>
      <dgm:t>
        <a:bodyPr/>
        <a:lstStyle/>
        <a:p>
          <a:endParaRPr lang="en-US" dirty="0"/>
        </a:p>
      </dgm:t>
    </dgm:pt>
    <dgm:pt modelId="{37B2BCE2-D526-431B-AD47-F43BD201AEAA}" type="parTrans" cxnId="{64A92740-22BA-4E5C-98C7-1EB11147130B}">
      <dgm:prSet/>
      <dgm:spPr/>
      <dgm:t>
        <a:bodyPr/>
        <a:lstStyle/>
        <a:p>
          <a:endParaRPr lang="en-US"/>
        </a:p>
      </dgm:t>
    </dgm:pt>
    <dgm:pt modelId="{295A581D-21A4-4C8C-ABA8-4EBD693329EC}" type="sibTrans" cxnId="{64A92740-22BA-4E5C-98C7-1EB11147130B}">
      <dgm:prSet/>
      <dgm:spPr/>
      <dgm:t>
        <a:bodyPr/>
        <a:lstStyle/>
        <a:p>
          <a:endParaRPr lang="en-US"/>
        </a:p>
      </dgm:t>
    </dgm:pt>
    <dgm:pt modelId="{39A4E0E7-6871-4383-B45E-F8F54FF9172F}">
      <dgm:prSet/>
      <dgm:spPr/>
      <dgm:t>
        <a:bodyPr/>
        <a:lstStyle/>
        <a:p>
          <a:endParaRPr lang="en-US" dirty="0"/>
        </a:p>
      </dgm:t>
    </dgm:pt>
    <dgm:pt modelId="{179529F8-C491-48F3-8822-3A78F06B619D}" type="parTrans" cxnId="{4D61D0F8-FA16-40A8-91DD-C6B48FEC9811}">
      <dgm:prSet/>
      <dgm:spPr/>
      <dgm:t>
        <a:bodyPr/>
        <a:lstStyle/>
        <a:p>
          <a:endParaRPr lang="en-US"/>
        </a:p>
      </dgm:t>
    </dgm:pt>
    <dgm:pt modelId="{0B7591B3-AD4F-40C5-9A60-750651395B5C}" type="sibTrans" cxnId="{4D61D0F8-FA16-40A8-91DD-C6B48FEC9811}">
      <dgm:prSet/>
      <dgm:spPr/>
      <dgm:t>
        <a:bodyPr/>
        <a:lstStyle/>
        <a:p>
          <a:endParaRPr lang="en-US"/>
        </a:p>
      </dgm:t>
    </dgm:pt>
    <dgm:pt modelId="{6692AB4F-1D9C-4730-9E87-9F5687BAEA03}">
      <dgm:prSet/>
      <dgm:spPr/>
      <dgm:t>
        <a:bodyPr/>
        <a:lstStyle/>
        <a:p>
          <a:r>
            <a:rPr lang="en-US" dirty="0"/>
            <a:t>Use 21</a:t>
          </a:r>
          <a:r>
            <a:rPr lang="en-US" baseline="30000" dirty="0"/>
            <a:t>st</a:t>
          </a:r>
          <a:r>
            <a:rPr lang="en-US" dirty="0"/>
            <a:t> CCLC funds to operate a program previously funded by a 21</a:t>
          </a:r>
          <a:r>
            <a:rPr lang="en-US" baseline="30000" dirty="0"/>
            <a:t>st</a:t>
          </a:r>
          <a:r>
            <a:rPr lang="en-US" dirty="0"/>
            <a:t> CCLC grant that ends June 30, 2025.</a:t>
          </a:r>
        </a:p>
      </dgm:t>
    </dgm:pt>
    <dgm:pt modelId="{1324A38C-2E39-44A4-82E6-2FFD27687FD1}" type="parTrans" cxnId="{AC50EAE9-94B7-47DB-9F77-CA93FC5D5B65}">
      <dgm:prSet/>
      <dgm:spPr/>
      <dgm:t>
        <a:bodyPr/>
        <a:lstStyle/>
        <a:p>
          <a:endParaRPr lang="en-US"/>
        </a:p>
      </dgm:t>
    </dgm:pt>
    <dgm:pt modelId="{52280847-2407-46BC-A28A-95746C56A77E}" type="sibTrans" cxnId="{AC50EAE9-94B7-47DB-9F77-CA93FC5D5B65}">
      <dgm:prSet/>
      <dgm:spPr/>
      <dgm:t>
        <a:bodyPr/>
        <a:lstStyle/>
        <a:p>
          <a:endParaRPr lang="en-US"/>
        </a:p>
      </dgm:t>
    </dgm:pt>
    <dgm:pt modelId="{751F9B4B-0C12-4390-B3F8-3681F773F1E2}">
      <dgm:prSet/>
      <dgm:spPr/>
      <dgm:t>
        <a:bodyPr/>
        <a:lstStyle/>
        <a:p>
          <a:endParaRPr lang="en-US" dirty="0"/>
        </a:p>
      </dgm:t>
    </dgm:pt>
    <dgm:pt modelId="{2E3AC687-A211-4D2A-8AD1-883A4C7B4BA4}" type="parTrans" cxnId="{B3BF5C01-6FF5-471F-9DB4-ED5698713F8B}">
      <dgm:prSet/>
      <dgm:spPr/>
      <dgm:t>
        <a:bodyPr/>
        <a:lstStyle/>
        <a:p>
          <a:endParaRPr lang="en-US"/>
        </a:p>
      </dgm:t>
    </dgm:pt>
    <dgm:pt modelId="{83CE8114-72F8-4904-95E3-674461319B6B}" type="sibTrans" cxnId="{B3BF5C01-6FF5-471F-9DB4-ED5698713F8B}">
      <dgm:prSet/>
      <dgm:spPr/>
      <dgm:t>
        <a:bodyPr/>
        <a:lstStyle/>
        <a:p>
          <a:endParaRPr lang="en-US"/>
        </a:p>
      </dgm:t>
    </dgm:pt>
    <dgm:pt modelId="{1C842E40-2B48-4A7E-8F31-DF5AE5C796FB}" type="pres">
      <dgm:prSet presAssocID="{55E84CD2-94FA-427B-B893-A3E6627F659F}" presName="Name0" presStyleCnt="0">
        <dgm:presLayoutVars>
          <dgm:dir/>
          <dgm:animLvl val="lvl"/>
          <dgm:resizeHandles val="exact"/>
        </dgm:presLayoutVars>
      </dgm:prSet>
      <dgm:spPr/>
    </dgm:pt>
    <dgm:pt modelId="{49815D39-C1EA-4F7F-AD77-7FF606A9A085}" type="pres">
      <dgm:prSet presAssocID="{3D4898C1-2026-4BC3-82EF-54D15699FB41}" presName="composite" presStyleCnt="0"/>
      <dgm:spPr/>
    </dgm:pt>
    <dgm:pt modelId="{4960EDEB-A745-4588-83A6-9CF1D1FDFE90}" type="pres">
      <dgm:prSet presAssocID="{3D4898C1-2026-4BC3-82EF-54D15699FB41}" presName="parTx" presStyleLbl="alignNode1" presStyleIdx="0" presStyleCnt="2">
        <dgm:presLayoutVars>
          <dgm:chMax val="0"/>
          <dgm:chPref val="0"/>
          <dgm:bulletEnabled val="1"/>
        </dgm:presLayoutVars>
      </dgm:prSet>
      <dgm:spPr/>
    </dgm:pt>
    <dgm:pt modelId="{B9ECA7F1-E5D2-4390-802C-674EB42FF33B}" type="pres">
      <dgm:prSet presAssocID="{3D4898C1-2026-4BC3-82EF-54D15699FB41}" presName="desTx" presStyleLbl="alignAccFollowNode1" presStyleIdx="0" presStyleCnt="2">
        <dgm:presLayoutVars>
          <dgm:bulletEnabled val="1"/>
        </dgm:presLayoutVars>
      </dgm:prSet>
      <dgm:spPr/>
    </dgm:pt>
    <dgm:pt modelId="{428FCF38-1F29-41FC-A1D0-32065A2E600E}" type="pres">
      <dgm:prSet presAssocID="{E0B64C5B-050C-4429-931B-2A387E237C04}" presName="space" presStyleCnt="0"/>
      <dgm:spPr/>
    </dgm:pt>
    <dgm:pt modelId="{C2DAB9C0-867B-48F4-9D84-29CBE69705B4}" type="pres">
      <dgm:prSet presAssocID="{5E324D2E-55E3-4B72-9CAF-C5DB3339B098}" presName="composite" presStyleCnt="0"/>
      <dgm:spPr/>
    </dgm:pt>
    <dgm:pt modelId="{602C854C-2322-44A0-9300-32250EF93B63}" type="pres">
      <dgm:prSet presAssocID="{5E324D2E-55E3-4B72-9CAF-C5DB3339B098}" presName="parTx" presStyleLbl="alignNode1" presStyleIdx="1" presStyleCnt="2">
        <dgm:presLayoutVars>
          <dgm:chMax val="0"/>
          <dgm:chPref val="0"/>
          <dgm:bulletEnabled val="1"/>
        </dgm:presLayoutVars>
      </dgm:prSet>
      <dgm:spPr/>
    </dgm:pt>
    <dgm:pt modelId="{7C1C6C6E-F509-4435-A5BF-E8E7CD19F0C8}" type="pres">
      <dgm:prSet presAssocID="{5E324D2E-55E3-4B72-9CAF-C5DB3339B098}" presName="desTx" presStyleLbl="alignAccFollowNode1" presStyleIdx="1" presStyleCnt="2">
        <dgm:presLayoutVars>
          <dgm:bulletEnabled val="1"/>
        </dgm:presLayoutVars>
      </dgm:prSet>
      <dgm:spPr/>
    </dgm:pt>
  </dgm:ptLst>
  <dgm:cxnLst>
    <dgm:cxn modelId="{B3BF5C01-6FF5-471F-9DB4-ED5698713F8B}" srcId="{3D4898C1-2026-4BC3-82EF-54D15699FB41}" destId="{751F9B4B-0C12-4390-B3F8-3681F773F1E2}" srcOrd="7" destOrd="0" parTransId="{2E3AC687-A211-4D2A-8AD1-883A4C7B4BA4}" sibTransId="{83CE8114-72F8-4904-95E3-674461319B6B}"/>
    <dgm:cxn modelId="{8173E201-45A2-4926-9F2E-908C2FEC9CCA}" type="presOf" srcId="{D042C980-1330-4F71-B33E-2FA862BE3A70}" destId="{7C1C6C6E-F509-4435-A5BF-E8E7CD19F0C8}" srcOrd="0" destOrd="8" presId="urn:microsoft.com/office/officeart/2005/8/layout/hList1"/>
    <dgm:cxn modelId="{0B9D0E02-551F-43BA-BD6A-34665F2C7FF1}" type="presOf" srcId="{55E84CD2-94FA-427B-B893-A3E6627F659F}" destId="{1C842E40-2B48-4A7E-8F31-DF5AE5C796FB}" srcOrd="0" destOrd="0" presId="urn:microsoft.com/office/officeart/2005/8/layout/hList1"/>
    <dgm:cxn modelId="{AE6DDF02-719B-4D7C-8D91-DEF5D1DE95A1}" srcId="{3D4898C1-2026-4BC3-82EF-54D15699FB41}" destId="{0A7B991D-3BC1-4F84-89C1-776D0F89B573}" srcOrd="1" destOrd="0" parTransId="{78D23291-D6F2-49E3-BE38-B035AE20001D}" sibTransId="{A4486E08-1DFE-4BDE-AD96-0A805E965BB1}"/>
    <dgm:cxn modelId="{BBB2CD08-0969-4E8B-8F97-555389F93DEA}" srcId="{5E324D2E-55E3-4B72-9CAF-C5DB3339B098}" destId="{9D1B1BB2-5E5A-4B56-82A1-568D74B4918F}" srcOrd="2" destOrd="0" parTransId="{0718915A-057B-42F5-917D-CCCEFA1DEB59}" sibTransId="{13AAB6FC-4DCA-4080-8C43-236C705FB5A6}"/>
    <dgm:cxn modelId="{10C43B0A-5575-420C-9405-9C4BA39C634C}" type="presOf" srcId="{520AC66E-6D8A-4155-B81C-6E45E79EDAFB}" destId="{B9ECA7F1-E5D2-4390-802C-674EB42FF33B}" srcOrd="0" destOrd="9" presId="urn:microsoft.com/office/officeart/2005/8/layout/hList1"/>
    <dgm:cxn modelId="{C41B740A-7E67-433C-AB9E-47112190CD56}" type="presOf" srcId="{964F1585-A480-4CC2-B13C-2E32C04FFAE3}" destId="{B9ECA7F1-E5D2-4390-802C-674EB42FF33B}" srcOrd="0" destOrd="10" presId="urn:microsoft.com/office/officeart/2005/8/layout/hList1"/>
    <dgm:cxn modelId="{9EB90612-749D-4FF1-AEA4-C253820959C0}" srcId="{5E324D2E-55E3-4B72-9CAF-C5DB3339B098}" destId="{4B5438BA-F146-4518-A135-CFF04A7B4F94}" srcOrd="6" destOrd="0" parTransId="{3A95E4D9-59EE-4618-BA79-CCB929BF1948}" sibTransId="{85F06E97-DC80-4003-BD21-5FD48C86F4D3}"/>
    <dgm:cxn modelId="{405EC515-1008-449C-92D4-6869F052746C}" type="presOf" srcId="{3D4898C1-2026-4BC3-82EF-54D15699FB41}" destId="{4960EDEB-A745-4588-83A6-9CF1D1FDFE90}" srcOrd="0" destOrd="0" presId="urn:microsoft.com/office/officeart/2005/8/layout/hList1"/>
    <dgm:cxn modelId="{855A7519-F3F9-45A9-B40A-320CBEAF3EB1}" srcId="{3D4898C1-2026-4BC3-82EF-54D15699FB41}" destId="{520AC66E-6D8A-4155-B81C-6E45E79EDAFB}" srcOrd="9" destOrd="0" parTransId="{6A39AC7C-9C00-41F6-8323-F07AD05D438C}" sibTransId="{FDC820D4-5998-40B8-A6CD-32235A5D87FA}"/>
    <dgm:cxn modelId="{70FE4C20-5CA2-4D89-80C9-43E1DFDC6FA1}" srcId="{3D4898C1-2026-4BC3-82EF-54D15699FB41}" destId="{6B060838-E68E-4BC7-8954-9D0FA890CC82}" srcOrd="2" destOrd="0" parTransId="{631216F6-EF5A-4DC4-9B2A-7EE9C7F46877}" sibTransId="{5C310D42-E36E-4AF5-AD9C-CF65E4A1FC00}"/>
    <dgm:cxn modelId="{6263FF28-1852-4E5D-930E-C6D051C5EB43}" type="presOf" srcId="{9D1B1BB2-5E5A-4B56-82A1-568D74B4918F}" destId="{7C1C6C6E-F509-4435-A5BF-E8E7CD19F0C8}" srcOrd="0" destOrd="2" presId="urn:microsoft.com/office/officeart/2005/8/layout/hList1"/>
    <dgm:cxn modelId="{159F7F2B-68F0-45BA-99A5-DAE6548A35F6}" srcId="{3D4898C1-2026-4BC3-82EF-54D15699FB41}" destId="{70A05470-6FBF-4470-A0E6-B4933258A8F8}" srcOrd="6" destOrd="0" parTransId="{DD86AAAA-16C4-4139-825E-2BD80B83E683}" sibTransId="{4958C95B-5433-4F44-A7D4-B11FF0305BCC}"/>
    <dgm:cxn modelId="{54EAD337-E877-4983-9D61-3E9170CA8087}" type="presOf" srcId="{6B060838-E68E-4BC7-8954-9D0FA890CC82}" destId="{B9ECA7F1-E5D2-4390-802C-674EB42FF33B}" srcOrd="0" destOrd="2" presId="urn:microsoft.com/office/officeart/2005/8/layout/hList1"/>
    <dgm:cxn modelId="{64A92740-22BA-4E5C-98C7-1EB11147130B}" srcId="{5E324D2E-55E3-4B72-9CAF-C5DB3339B098}" destId="{7B4C3F1A-4EC8-495A-AAA6-532161E6E5C7}" srcOrd="5" destOrd="0" parTransId="{37B2BCE2-D526-431B-AD47-F43BD201AEAA}" sibTransId="{295A581D-21A4-4C8C-ABA8-4EBD693329EC}"/>
    <dgm:cxn modelId="{A4D3405B-5878-4075-A39A-07F38370FC88}" type="presOf" srcId="{5E324D2E-55E3-4B72-9CAF-C5DB3339B098}" destId="{602C854C-2322-44A0-9300-32250EF93B63}" srcOrd="0" destOrd="0" presId="urn:microsoft.com/office/officeart/2005/8/layout/hList1"/>
    <dgm:cxn modelId="{1A1ADF5D-A569-4C48-B772-A54AB5FF04A4}" srcId="{55E84CD2-94FA-427B-B893-A3E6627F659F}" destId="{3D4898C1-2026-4BC3-82EF-54D15699FB41}" srcOrd="0" destOrd="0" parTransId="{6AD2EC4C-C9CB-4818-BBD7-852CB3287A9C}" sibTransId="{E0B64C5B-050C-4429-931B-2A387E237C04}"/>
    <dgm:cxn modelId="{BCF5EF45-EEE8-462F-AAE4-09AA4C6C7B5B}" srcId="{5E324D2E-55E3-4B72-9CAF-C5DB3339B098}" destId="{B85070ED-B2A2-4025-8C1C-675CA8462877}" srcOrd="1" destOrd="0" parTransId="{404BBDEE-23B3-45CD-B3BA-F52AD6BC495A}" sibTransId="{6669E179-E7C8-4BE6-B8BE-86AF382139FF}"/>
    <dgm:cxn modelId="{1C68B069-436C-45DE-9E69-AFE060671659}" type="presOf" srcId="{0A7B991D-3BC1-4F84-89C1-776D0F89B573}" destId="{B9ECA7F1-E5D2-4390-802C-674EB42FF33B}" srcOrd="0" destOrd="1" presId="urn:microsoft.com/office/officeart/2005/8/layout/hList1"/>
    <dgm:cxn modelId="{AA78A14B-240E-4C61-9F30-E8C2BAD611B0}" srcId="{3D4898C1-2026-4BC3-82EF-54D15699FB41}" destId="{964F1585-A480-4CC2-B13C-2E32C04FFAE3}" srcOrd="10" destOrd="0" parTransId="{E0416BEE-1337-4629-A2BE-7D6DC3B703D5}" sibTransId="{5BE75D23-3A15-45A6-AE36-8A1646A0B13F}"/>
    <dgm:cxn modelId="{099A6F72-056E-4717-AA29-5E93DAC80BEB}" type="presOf" srcId="{42810F52-ABAD-430E-90B4-AD8D4A30DDF4}" destId="{7C1C6C6E-F509-4435-A5BF-E8E7CD19F0C8}" srcOrd="0" destOrd="0" presId="urn:microsoft.com/office/officeart/2005/8/layout/hList1"/>
    <dgm:cxn modelId="{F52D4873-C128-4A5A-AFC2-B9BC52E23F81}" srcId="{5E324D2E-55E3-4B72-9CAF-C5DB3339B098}" destId="{77A86FE7-1CD1-4FCE-A1A9-25EF6ADF2FD1}" srcOrd="3" destOrd="0" parTransId="{3C4DEBF6-2B70-4B95-85D3-F00E400B9299}" sibTransId="{DF979C07-073D-4B2D-B685-151C22CF7CA3}"/>
    <dgm:cxn modelId="{1F96617C-6804-4AFD-B068-8BAD9D1E4053}" srcId="{55E84CD2-94FA-427B-B893-A3E6627F659F}" destId="{5E324D2E-55E3-4B72-9CAF-C5DB3339B098}" srcOrd="1" destOrd="0" parTransId="{C1BDDE77-8960-42C7-9C7B-43BFBDCB02F8}" sibTransId="{A46BFF38-FE8C-47AE-999F-C3AE3D526300}"/>
    <dgm:cxn modelId="{04B5D780-C8F9-49C9-ABBB-7A71D96D2366}" type="presOf" srcId="{72FDE150-B9F6-48F6-895C-D4EE0ED70327}" destId="{B9ECA7F1-E5D2-4390-802C-674EB42FF33B}" srcOrd="0" destOrd="3" presId="urn:microsoft.com/office/officeart/2005/8/layout/hList1"/>
    <dgm:cxn modelId="{F3D4FA80-ACF0-40D4-A5C9-EF90BE8CD346}" type="presOf" srcId="{25B3EA49-D2F3-40B2-B426-BFDFC64A7EE6}" destId="{B9ECA7F1-E5D2-4390-802C-674EB42FF33B}" srcOrd="0" destOrd="4" presId="urn:microsoft.com/office/officeart/2005/8/layout/hList1"/>
    <dgm:cxn modelId="{F8701E84-862C-443A-9357-103B3124FD53}" type="presOf" srcId="{6A6CDAF0-7052-420A-88F1-228E4DA05DC7}" destId="{7C1C6C6E-F509-4435-A5BF-E8E7CD19F0C8}" srcOrd="0" destOrd="4" presId="urn:microsoft.com/office/officeart/2005/8/layout/hList1"/>
    <dgm:cxn modelId="{78C15697-2565-4B62-8CA3-3090CC92FE12}" type="presOf" srcId="{B85070ED-B2A2-4025-8C1C-675CA8462877}" destId="{7C1C6C6E-F509-4435-A5BF-E8E7CD19F0C8}" srcOrd="0" destOrd="1" presId="urn:microsoft.com/office/officeart/2005/8/layout/hList1"/>
    <dgm:cxn modelId="{E5819399-283F-4132-9D05-C8E812DEAA5D}" srcId="{3D4898C1-2026-4BC3-82EF-54D15699FB41}" destId="{25B3EA49-D2F3-40B2-B426-BFDFC64A7EE6}" srcOrd="4" destOrd="0" parTransId="{ED4D915F-B7B9-4A3D-B557-46A40021511B}" sibTransId="{F188E559-7D54-443B-8EDB-558FBE4F816E}"/>
    <dgm:cxn modelId="{40820F9A-ED5B-4F21-8C6B-8A76328BFDF0}" type="presOf" srcId="{77A86FE7-1CD1-4FCE-A1A9-25EF6ADF2FD1}" destId="{7C1C6C6E-F509-4435-A5BF-E8E7CD19F0C8}" srcOrd="0" destOrd="3" presId="urn:microsoft.com/office/officeart/2005/8/layout/hList1"/>
    <dgm:cxn modelId="{4C62A39C-A2AD-48DC-8D33-0F21C75C6275}" srcId="{5E324D2E-55E3-4B72-9CAF-C5DB3339B098}" destId="{D042C980-1330-4F71-B33E-2FA862BE3A70}" srcOrd="8" destOrd="0" parTransId="{642D36B8-331C-4CB4-B32C-47EED9E45A94}" sibTransId="{2A8B5790-810C-4046-BF5B-415C618B1CB6}"/>
    <dgm:cxn modelId="{EB436EAA-82B0-45FF-949A-DB70A416EEC4}" type="presOf" srcId="{9C9F3EE0-C6CE-4C54-9077-A86B43697C62}" destId="{B9ECA7F1-E5D2-4390-802C-674EB42FF33B}" srcOrd="0" destOrd="5" presId="urn:microsoft.com/office/officeart/2005/8/layout/hList1"/>
    <dgm:cxn modelId="{980ADFB0-3028-4771-B046-616D24CC4D12}" srcId="{3D4898C1-2026-4BC3-82EF-54D15699FB41}" destId="{ECE707AC-C253-4E11-BC8D-F4C85589877D}" srcOrd="0" destOrd="0" parTransId="{83B165D8-86A0-47D7-A6DB-948003E8756D}" sibTransId="{47B65F09-689E-4B3A-B14A-1022EC6965DA}"/>
    <dgm:cxn modelId="{9A0365B6-B243-4DD8-BF1C-DE8E7B73DE1E}" srcId="{5E324D2E-55E3-4B72-9CAF-C5DB3339B098}" destId="{6A6CDAF0-7052-420A-88F1-228E4DA05DC7}" srcOrd="4" destOrd="0" parTransId="{6A3E28F7-EC3C-45B5-94BA-91D486727D13}" sibTransId="{849F58CB-47B3-4BAA-BADE-D75E67AFACA5}"/>
    <dgm:cxn modelId="{8339A1B6-3C19-43F2-ABEB-E2FBD8A01F21}" type="presOf" srcId="{39A4E0E7-6871-4383-B45E-F8F54FF9172F}" destId="{7C1C6C6E-F509-4435-A5BF-E8E7CD19F0C8}" srcOrd="0" destOrd="7" presId="urn:microsoft.com/office/officeart/2005/8/layout/hList1"/>
    <dgm:cxn modelId="{D5E73EC4-967D-442B-B9DF-DFF1DD35E2A4}" type="presOf" srcId="{ECE707AC-C253-4E11-BC8D-F4C85589877D}" destId="{B9ECA7F1-E5D2-4390-802C-674EB42FF33B}" srcOrd="0" destOrd="0" presId="urn:microsoft.com/office/officeart/2005/8/layout/hList1"/>
    <dgm:cxn modelId="{890696C6-2683-438A-BFC9-F6600A8D80CA}" type="presOf" srcId="{7B4C3F1A-4EC8-495A-AAA6-532161E6E5C7}" destId="{7C1C6C6E-F509-4435-A5BF-E8E7CD19F0C8}" srcOrd="0" destOrd="5" presId="urn:microsoft.com/office/officeart/2005/8/layout/hList1"/>
    <dgm:cxn modelId="{F5D36AC7-1B4A-4F94-AB60-955926318391}" srcId="{3D4898C1-2026-4BC3-82EF-54D15699FB41}" destId="{9C9F3EE0-C6CE-4C54-9077-A86B43697C62}" srcOrd="5" destOrd="0" parTransId="{F6F92A60-A2CC-40A5-A2F0-D331767178B4}" sibTransId="{E1944CD8-A54D-497E-9A9E-75B2F1B49DB8}"/>
    <dgm:cxn modelId="{598EB7C7-3601-4E7E-92D1-FFAD439094EE}" srcId="{5E324D2E-55E3-4B72-9CAF-C5DB3339B098}" destId="{42810F52-ABAD-430E-90B4-AD8D4A30DDF4}" srcOrd="0" destOrd="0" parTransId="{98C33656-51D4-4789-BADD-5FE9D7DD7990}" sibTransId="{DB453126-436D-4F5B-AA6C-0C3C86C5DFC6}"/>
    <dgm:cxn modelId="{05310ACA-DAE1-4CA8-9B19-9449B847D6E9}" type="presOf" srcId="{70A05470-6FBF-4470-A0E6-B4933258A8F8}" destId="{B9ECA7F1-E5D2-4390-802C-674EB42FF33B}" srcOrd="0" destOrd="6" presId="urn:microsoft.com/office/officeart/2005/8/layout/hList1"/>
    <dgm:cxn modelId="{9418AFD7-8115-43C5-9246-F6041183477C}" type="presOf" srcId="{751F9B4B-0C12-4390-B3F8-3681F773F1E2}" destId="{B9ECA7F1-E5D2-4390-802C-674EB42FF33B}" srcOrd="0" destOrd="7" presId="urn:microsoft.com/office/officeart/2005/8/layout/hList1"/>
    <dgm:cxn modelId="{B98D51DC-6DE6-4571-A268-DDB1D61F7A6C}" type="presOf" srcId="{6692AB4F-1D9C-4730-9E87-9F5687BAEA03}" destId="{B9ECA7F1-E5D2-4390-802C-674EB42FF33B}" srcOrd="0" destOrd="8" presId="urn:microsoft.com/office/officeart/2005/8/layout/hList1"/>
    <dgm:cxn modelId="{5A55A0DC-57E5-430D-97C3-38D3FFD5698E}" type="presOf" srcId="{4B5438BA-F146-4518-A135-CFF04A7B4F94}" destId="{7C1C6C6E-F509-4435-A5BF-E8E7CD19F0C8}" srcOrd="0" destOrd="6" presId="urn:microsoft.com/office/officeart/2005/8/layout/hList1"/>
    <dgm:cxn modelId="{AC50EAE9-94B7-47DB-9F77-CA93FC5D5B65}" srcId="{3D4898C1-2026-4BC3-82EF-54D15699FB41}" destId="{6692AB4F-1D9C-4730-9E87-9F5687BAEA03}" srcOrd="8" destOrd="0" parTransId="{1324A38C-2E39-44A4-82E6-2FFD27687FD1}" sibTransId="{52280847-2407-46BC-A28A-95746C56A77E}"/>
    <dgm:cxn modelId="{394035F3-5437-46EA-B5D7-E84BFD730B2C}" srcId="{3D4898C1-2026-4BC3-82EF-54D15699FB41}" destId="{72FDE150-B9F6-48F6-895C-D4EE0ED70327}" srcOrd="3" destOrd="0" parTransId="{ABBEB063-94B7-44D9-8D77-15486D93F447}" sibTransId="{3D2F609C-EB7C-442C-BD17-626FEE967179}"/>
    <dgm:cxn modelId="{4D61D0F8-FA16-40A8-91DD-C6B48FEC9811}" srcId="{5E324D2E-55E3-4B72-9CAF-C5DB3339B098}" destId="{39A4E0E7-6871-4383-B45E-F8F54FF9172F}" srcOrd="7" destOrd="0" parTransId="{179529F8-C491-48F3-8822-3A78F06B619D}" sibTransId="{0B7591B3-AD4F-40C5-9A60-750651395B5C}"/>
    <dgm:cxn modelId="{40461D91-D51C-47C1-86A1-E999AFEAC975}" type="presParOf" srcId="{1C842E40-2B48-4A7E-8F31-DF5AE5C796FB}" destId="{49815D39-C1EA-4F7F-AD77-7FF606A9A085}" srcOrd="0" destOrd="0" presId="urn:microsoft.com/office/officeart/2005/8/layout/hList1"/>
    <dgm:cxn modelId="{68F306FF-27C6-46E7-B7BC-86ACB7D59605}" type="presParOf" srcId="{49815D39-C1EA-4F7F-AD77-7FF606A9A085}" destId="{4960EDEB-A745-4588-83A6-9CF1D1FDFE90}" srcOrd="0" destOrd="0" presId="urn:microsoft.com/office/officeart/2005/8/layout/hList1"/>
    <dgm:cxn modelId="{E98460BD-61AD-40C8-98AA-C473F85C4975}" type="presParOf" srcId="{49815D39-C1EA-4F7F-AD77-7FF606A9A085}" destId="{B9ECA7F1-E5D2-4390-802C-674EB42FF33B}" srcOrd="1" destOrd="0" presId="urn:microsoft.com/office/officeart/2005/8/layout/hList1"/>
    <dgm:cxn modelId="{EAA5179D-EEB1-450E-8CC7-3D8285718C28}" type="presParOf" srcId="{1C842E40-2B48-4A7E-8F31-DF5AE5C796FB}" destId="{428FCF38-1F29-41FC-A1D0-32065A2E600E}" srcOrd="1" destOrd="0" presId="urn:microsoft.com/office/officeart/2005/8/layout/hList1"/>
    <dgm:cxn modelId="{4CEF094B-CDB2-4428-9EBC-DFFEC79247A7}" type="presParOf" srcId="{1C842E40-2B48-4A7E-8F31-DF5AE5C796FB}" destId="{C2DAB9C0-867B-48F4-9D84-29CBE69705B4}" srcOrd="2" destOrd="0" presId="urn:microsoft.com/office/officeart/2005/8/layout/hList1"/>
    <dgm:cxn modelId="{5F176B4A-3AC9-4243-A27E-C0E3D6BC85A8}" type="presParOf" srcId="{C2DAB9C0-867B-48F4-9D84-29CBE69705B4}" destId="{602C854C-2322-44A0-9300-32250EF93B63}" srcOrd="0" destOrd="0" presId="urn:microsoft.com/office/officeart/2005/8/layout/hList1"/>
    <dgm:cxn modelId="{54E52028-D21C-412D-ABEC-08E7C8433CFF}" type="presParOf" srcId="{C2DAB9C0-867B-48F4-9D84-29CBE69705B4}" destId="{7C1C6C6E-F509-4435-A5BF-E8E7CD19F0C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808F9-5B25-430C-B44F-83248A7D5573}" type="doc">
      <dgm:prSet loTypeId="urn:microsoft.com/office/officeart/2005/8/layout/vList3" loCatId="picture" qsTypeId="urn:microsoft.com/office/officeart/2005/8/quickstyle/simple1" qsCatId="simple" csTypeId="urn:microsoft.com/office/officeart/2005/8/colors/accent1_1" csCatId="accent1" phldr="1"/>
      <dgm:spPr/>
      <dgm:t>
        <a:bodyPr/>
        <a:lstStyle/>
        <a:p>
          <a:endParaRPr lang="en-US"/>
        </a:p>
      </dgm:t>
    </dgm:pt>
    <dgm:pt modelId="{EA99A67B-F855-401E-AA01-AA516950D1D3}">
      <dgm:prSet phldrT="[Text]"/>
      <dgm:spPr>
        <a:ln>
          <a:solidFill>
            <a:srgbClr val="194A6B"/>
          </a:solidFill>
        </a:ln>
      </dgm:spPr>
      <dgm:t>
        <a:bodyPr/>
        <a:lstStyle/>
        <a:p>
          <a:r>
            <a:rPr lang="en-US" b="1" dirty="0"/>
            <a:t>Website</a:t>
          </a:r>
        </a:p>
      </dgm:t>
    </dgm:pt>
    <dgm:pt modelId="{AC28390C-6EA9-4B61-8B0D-7B6D77286E2B}" type="parTrans" cxnId="{50F747CC-C361-40F0-ABF8-116726741823}">
      <dgm:prSet/>
      <dgm:spPr/>
      <dgm:t>
        <a:bodyPr/>
        <a:lstStyle/>
        <a:p>
          <a:endParaRPr lang="en-US"/>
        </a:p>
      </dgm:t>
    </dgm:pt>
    <dgm:pt modelId="{AEB6E132-4B8B-4544-827F-D46DDCC66EA3}" type="sibTrans" cxnId="{50F747CC-C361-40F0-ABF8-116726741823}">
      <dgm:prSet/>
      <dgm:spPr/>
      <dgm:t>
        <a:bodyPr/>
        <a:lstStyle/>
        <a:p>
          <a:endParaRPr lang="en-US"/>
        </a:p>
      </dgm:t>
    </dgm:pt>
    <dgm:pt modelId="{8447D39A-2B2C-4EC4-BC2E-D4CE46928A6E}">
      <dgm:prSet/>
      <dgm:spPr>
        <a:ln>
          <a:solidFill>
            <a:srgbClr val="194A6B"/>
          </a:solidFill>
        </a:ln>
      </dgm:spPr>
      <dgm:t>
        <a:bodyPr/>
        <a:lstStyle/>
        <a:p>
          <a:r>
            <a:rPr lang="en-US" dirty="0"/>
            <a:t>education.alaska.gov</a:t>
          </a:r>
        </a:p>
      </dgm:t>
    </dgm:pt>
    <dgm:pt modelId="{087C2472-69B9-4DBA-9054-1FD8920D1CC3}" type="parTrans" cxnId="{0CD2094C-B1DB-48FC-A1E3-F440A3D2D93D}">
      <dgm:prSet/>
      <dgm:spPr/>
      <dgm:t>
        <a:bodyPr/>
        <a:lstStyle/>
        <a:p>
          <a:endParaRPr lang="en-US"/>
        </a:p>
      </dgm:t>
    </dgm:pt>
    <dgm:pt modelId="{AA8F78FB-A497-41A0-8DFD-4B3DF3446FA2}" type="sibTrans" cxnId="{0CD2094C-B1DB-48FC-A1E3-F440A3D2D93D}">
      <dgm:prSet/>
      <dgm:spPr/>
      <dgm:t>
        <a:bodyPr/>
        <a:lstStyle/>
        <a:p>
          <a:endParaRPr lang="en-US"/>
        </a:p>
      </dgm:t>
    </dgm:pt>
    <dgm:pt modelId="{FF297ED6-52DA-4B78-B650-C589F252663A}">
      <dgm:prSet phldrT="[Text]"/>
      <dgm:spPr>
        <a:ln>
          <a:solidFill>
            <a:srgbClr val="194A6B"/>
          </a:solidFill>
        </a:ln>
      </dgm:spPr>
      <dgm:t>
        <a:bodyPr/>
        <a:lstStyle/>
        <a:p>
          <a:r>
            <a:rPr lang="en-US" b="1" dirty="0"/>
            <a:t>Social Media</a:t>
          </a:r>
        </a:p>
      </dgm:t>
    </dgm:pt>
    <dgm:pt modelId="{D3059CC1-F4A4-4CEB-BB99-9DAD23BE7842}" type="sibTrans" cxnId="{820893DC-81A0-45FF-A219-ECAB6D159D1B}">
      <dgm:prSet/>
      <dgm:spPr/>
      <dgm:t>
        <a:bodyPr/>
        <a:lstStyle/>
        <a:p>
          <a:endParaRPr lang="en-US"/>
        </a:p>
      </dgm:t>
    </dgm:pt>
    <dgm:pt modelId="{F668B449-0FF2-4711-ADB3-A30B56FF9F1D}" type="parTrans" cxnId="{820893DC-81A0-45FF-A219-ECAB6D159D1B}">
      <dgm:prSet/>
      <dgm:spPr/>
      <dgm:t>
        <a:bodyPr/>
        <a:lstStyle/>
        <a:p>
          <a:endParaRPr lang="en-US"/>
        </a:p>
      </dgm:t>
    </dgm:pt>
    <dgm:pt modelId="{B690A13B-E43B-4179-8A70-558E69D6C399}">
      <dgm:prSet/>
      <dgm:spPr>
        <a:ln>
          <a:solidFill>
            <a:srgbClr val="194A6B"/>
          </a:solidFill>
        </a:ln>
      </dgm:spPr>
      <dgm:t>
        <a:bodyPr/>
        <a:lstStyle/>
        <a:p>
          <a:r>
            <a:rPr lang="en-US" dirty="0"/>
            <a:t>@AlaskaDEED </a:t>
          </a:r>
        </a:p>
      </dgm:t>
    </dgm:pt>
    <dgm:pt modelId="{85EC9D4C-4B47-4199-B227-081347354DC6}" type="sibTrans" cxnId="{5D12ED13-85A6-4757-8A1D-C4BB53940FAD}">
      <dgm:prSet/>
      <dgm:spPr/>
      <dgm:t>
        <a:bodyPr/>
        <a:lstStyle/>
        <a:p>
          <a:endParaRPr lang="en-US"/>
        </a:p>
      </dgm:t>
    </dgm:pt>
    <dgm:pt modelId="{B03E4358-FD48-4609-9EE2-85B6459C35C2}" type="parTrans" cxnId="{5D12ED13-85A6-4757-8A1D-C4BB53940FAD}">
      <dgm:prSet/>
      <dgm:spPr/>
      <dgm:t>
        <a:bodyPr/>
        <a:lstStyle/>
        <a:p>
          <a:endParaRPr lang="en-US"/>
        </a:p>
      </dgm:t>
    </dgm:pt>
    <dgm:pt modelId="{55DFE3A5-12FB-4D84-91B0-9094C5EA31D3}">
      <dgm:prSet phldrT="[Text]"/>
      <dgm:spPr>
        <a:ln>
          <a:solidFill>
            <a:srgbClr val="194A6B"/>
          </a:solidFill>
        </a:ln>
      </dgm:spPr>
      <dgm:t>
        <a:bodyPr/>
        <a:lstStyle/>
        <a:p>
          <a:r>
            <a:rPr lang="en-US" b="1" dirty="0"/>
            <a:t>Phone</a:t>
          </a:r>
          <a:endParaRPr lang="en-US" dirty="0"/>
        </a:p>
      </dgm:t>
    </dgm:pt>
    <dgm:pt modelId="{A11FE1A7-73F6-43B2-A4CA-F48E6948E936}" type="parTrans" cxnId="{051E4651-1E26-40F9-A34D-DCDD536A09A0}">
      <dgm:prSet/>
      <dgm:spPr/>
      <dgm:t>
        <a:bodyPr/>
        <a:lstStyle/>
        <a:p>
          <a:endParaRPr lang="en-US"/>
        </a:p>
      </dgm:t>
    </dgm:pt>
    <dgm:pt modelId="{3C5E9E7F-019E-4266-900E-4EFDE3769E8C}" type="sibTrans" cxnId="{051E4651-1E26-40F9-A34D-DCDD536A09A0}">
      <dgm:prSet/>
      <dgm:spPr/>
      <dgm:t>
        <a:bodyPr/>
        <a:lstStyle/>
        <a:p>
          <a:endParaRPr lang="en-US"/>
        </a:p>
      </dgm:t>
    </dgm:pt>
    <dgm:pt modelId="{3D2AB0EF-8367-452F-9F7A-7F930C6FE6B0}">
      <dgm:prSet phldrT="[Text]"/>
      <dgm:spPr>
        <a:ln>
          <a:solidFill>
            <a:srgbClr val="194A6B"/>
          </a:solidFill>
        </a:ln>
      </dgm:spPr>
      <dgm:t>
        <a:bodyPr/>
        <a:lstStyle/>
        <a:p>
          <a:r>
            <a:rPr lang="en-US" dirty="0"/>
            <a:t>Main Line: (907) 465-2800</a:t>
          </a:r>
        </a:p>
      </dgm:t>
    </dgm:pt>
    <dgm:pt modelId="{4940B7CC-7AA3-4A29-A425-6E78B907FC4D}" type="parTrans" cxnId="{A666A9F7-1877-476F-A8E2-60C2ACF019B3}">
      <dgm:prSet/>
      <dgm:spPr/>
      <dgm:t>
        <a:bodyPr/>
        <a:lstStyle/>
        <a:p>
          <a:endParaRPr lang="en-US"/>
        </a:p>
      </dgm:t>
    </dgm:pt>
    <dgm:pt modelId="{7724307A-B174-4AF6-B04C-320AE9FCE341}" type="sibTrans" cxnId="{A666A9F7-1877-476F-A8E2-60C2ACF019B3}">
      <dgm:prSet/>
      <dgm:spPr/>
      <dgm:t>
        <a:bodyPr/>
        <a:lstStyle/>
        <a:p>
          <a:endParaRPr lang="en-US"/>
        </a:p>
      </dgm:t>
    </dgm:pt>
    <dgm:pt modelId="{19181C51-1701-42AB-A7B4-EC7FE3019B00}">
      <dgm:prSet phldrT="[Text]"/>
      <dgm:spPr>
        <a:ln>
          <a:solidFill>
            <a:srgbClr val="194A6B"/>
          </a:solidFill>
        </a:ln>
      </dgm:spPr>
      <dgm:t>
        <a:bodyPr/>
        <a:lstStyle/>
        <a:p>
          <a:r>
            <a:rPr lang="en-US" dirty="0"/>
            <a:t>Teacher Certification: (907) 465-2831</a:t>
          </a:r>
        </a:p>
      </dgm:t>
    </dgm:pt>
    <dgm:pt modelId="{752BCED4-0F49-474C-A1D3-B1D96B2F9B84}" type="parTrans" cxnId="{4EB0D269-E29F-43FA-89BA-D2A90B38D24D}">
      <dgm:prSet/>
      <dgm:spPr/>
      <dgm:t>
        <a:bodyPr/>
        <a:lstStyle/>
        <a:p>
          <a:endParaRPr lang="en-US"/>
        </a:p>
      </dgm:t>
    </dgm:pt>
    <dgm:pt modelId="{89A88C5F-BF7F-4D3A-B35D-3B302A891E09}" type="sibTrans" cxnId="{4EB0D269-E29F-43FA-89BA-D2A90B38D24D}">
      <dgm:prSet/>
      <dgm:spPr/>
      <dgm:t>
        <a:bodyPr/>
        <a:lstStyle/>
        <a:p>
          <a:endParaRPr lang="en-US"/>
        </a:p>
      </dgm:t>
    </dgm:pt>
    <dgm:pt modelId="{B2D9587B-5386-4716-851F-B2BE021448C3}" type="pres">
      <dgm:prSet presAssocID="{F4A808F9-5B25-430C-B44F-83248A7D5573}" presName="linearFlow" presStyleCnt="0">
        <dgm:presLayoutVars>
          <dgm:dir/>
          <dgm:resizeHandles val="exact"/>
        </dgm:presLayoutVars>
      </dgm:prSet>
      <dgm:spPr/>
    </dgm:pt>
    <dgm:pt modelId="{68D4FBAB-244E-4154-965C-85494CA701E6}" type="pres">
      <dgm:prSet presAssocID="{EA99A67B-F855-401E-AA01-AA516950D1D3}" presName="composite" presStyleCnt="0"/>
      <dgm:spPr/>
    </dgm:pt>
    <dgm:pt modelId="{2B4CCAF9-393A-4EC8-A591-CAC1D05B2C7A}" type="pres">
      <dgm:prSet presAssocID="{EA99A67B-F855-401E-AA01-AA516950D1D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194A6B"/>
          </a:solidFill>
        </a:ln>
      </dgm:spPr>
      <dgm:extLst>
        <a:ext uri="{E40237B7-FDA0-4F09-8148-C483321AD2D9}">
          <dgm14:cNvPr xmlns:dgm14="http://schemas.microsoft.com/office/drawing/2010/diagram" id="0" name="" descr="Internet with solid fill"/>
        </a:ext>
      </dgm:extLst>
    </dgm:pt>
    <dgm:pt modelId="{D4A4AB05-F4F6-49BD-8EB2-10AD985BC52C}" type="pres">
      <dgm:prSet presAssocID="{EA99A67B-F855-401E-AA01-AA516950D1D3}" presName="txShp" presStyleLbl="node1" presStyleIdx="0" presStyleCnt="3">
        <dgm:presLayoutVars>
          <dgm:bulletEnabled val="1"/>
        </dgm:presLayoutVars>
      </dgm:prSet>
      <dgm:spPr/>
    </dgm:pt>
    <dgm:pt modelId="{05C7F3DD-89FD-4223-9245-0F3C5DF3F53B}" type="pres">
      <dgm:prSet presAssocID="{AEB6E132-4B8B-4544-827F-D46DDCC66EA3}" presName="spacing" presStyleCnt="0"/>
      <dgm:spPr/>
    </dgm:pt>
    <dgm:pt modelId="{6647E7F2-B531-4739-AE99-DC422E1C4BAE}" type="pres">
      <dgm:prSet presAssocID="{55DFE3A5-12FB-4D84-91B0-9094C5EA31D3}" presName="composite" presStyleCnt="0"/>
      <dgm:spPr/>
    </dgm:pt>
    <dgm:pt modelId="{F4571829-5EEB-4AB7-A7AF-0A5C053E45EE}" type="pres">
      <dgm:prSet presAssocID="{55DFE3A5-12FB-4D84-91B0-9094C5EA31D3}"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194A6B"/>
          </a:solidFill>
        </a:ln>
      </dgm:spPr>
      <dgm:extLst>
        <a:ext uri="{E40237B7-FDA0-4F09-8148-C483321AD2D9}">
          <dgm14:cNvPr xmlns:dgm14="http://schemas.microsoft.com/office/drawing/2010/diagram" id="0" name="" descr="Receiver with solid fill"/>
        </a:ext>
      </dgm:extLst>
    </dgm:pt>
    <dgm:pt modelId="{ED05C635-4A53-43A8-BC48-27115CB7AB4F}" type="pres">
      <dgm:prSet presAssocID="{55DFE3A5-12FB-4D84-91B0-9094C5EA31D3}" presName="txShp" presStyleLbl="node1" presStyleIdx="1" presStyleCnt="3">
        <dgm:presLayoutVars>
          <dgm:bulletEnabled val="1"/>
        </dgm:presLayoutVars>
      </dgm:prSet>
      <dgm:spPr/>
    </dgm:pt>
    <dgm:pt modelId="{33AEEDD9-D073-454E-848E-43EED91880A6}" type="pres">
      <dgm:prSet presAssocID="{3C5E9E7F-019E-4266-900E-4EFDE3769E8C}" presName="spacing" presStyleCnt="0"/>
      <dgm:spPr/>
    </dgm:pt>
    <dgm:pt modelId="{1F0E7247-A183-4B14-97EB-FE771010B28D}" type="pres">
      <dgm:prSet presAssocID="{FF297ED6-52DA-4B78-B650-C589F252663A}" presName="composite" presStyleCnt="0"/>
      <dgm:spPr/>
    </dgm:pt>
    <dgm:pt modelId="{ECDC8F51-D551-4C5F-95E3-3DE98A36342A}" type="pres">
      <dgm:prSet presAssocID="{FF297ED6-52DA-4B78-B650-C589F252663A}"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rgbClr val="194A6B"/>
          </a:solidFill>
        </a:ln>
      </dgm:spPr>
      <dgm:extLst>
        <a:ext uri="{E40237B7-FDA0-4F09-8148-C483321AD2D9}">
          <dgm14:cNvPr xmlns:dgm14="http://schemas.microsoft.com/office/drawing/2010/diagram" id="0" name="" descr="Hashtag with solid fill"/>
        </a:ext>
      </dgm:extLst>
    </dgm:pt>
    <dgm:pt modelId="{B19F524E-F543-4361-A047-5F72448A0E2A}" type="pres">
      <dgm:prSet presAssocID="{FF297ED6-52DA-4B78-B650-C589F252663A}" presName="txShp" presStyleLbl="node1" presStyleIdx="2" presStyleCnt="3">
        <dgm:presLayoutVars>
          <dgm:bulletEnabled val="1"/>
        </dgm:presLayoutVars>
      </dgm:prSet>
      <dgm:spPr/>
    </dgm:pt>
  </dgm:ptLst>
  <dgm:cxnLst>
    <dgm:cxn modelId="{5D12ED13-85A6-4757-8A1D-C4BB53940FAD}" srcId="{FF297ED6-52DA-4B78-B650-C589F252663A}" destId="{B690A13B-E43B-4179-8A70-558E69D6C399}" srcOrd="0" destOrd="0" parTransId="{B03E4358-FD48-4609-9EE2-85B6459C35C2}" sibTransId="{85EC9D4C-4B47-4199-B227-081347354DC6}"/>
    <dgm:cxn modelId="{4EB0D269-E29F-43FA-89BA-D2A90B38D24D}" srcId="{55DFE3A5-12FB-4D84-91B0-9094C5EA31D3}" destId="{19181C51-1701-42AB-A7B4-EC7FE3019B00}" srcOrd="1" destOrd="0" parTransId="{752BCED4-0F49-474C-A1D3-B1D96B2F9B84}" sibTransId="{89A88C5F-BF7F-4D3A-B35D-3B302A891E09}"/>
    <dgm:cxn modelId="{54C4D449-5793-469F-89D5-1D07BEEA4504}" type="presOf" srcId="{55DFE3A5-12FB-4D84-91B0-9094C5EA31D3}" destId="{ED05C635-4A53-43A8-BC48-27115CB7AB4F}" srcOrd="0" destOrd="0" presId="urn:microsoft.com/office/officeart/2005/8/layout/vList3"/>
    <dgm:cxn modelId="{0CD2094C-B1DB-48FC-A1E3-F440A3D2D93D}" srcId="{EA99A67B-F855-401E-AA01-AA516950D1D3}" destId="{8447D39A-2B2C-4EC4-BC2E-D4CE46928A6E}" srcOrd="0" destOrd="0" parTransId="{087C2472-69B9-4DBA-9054-1FD8920D1CC3}" sibTransId="{AA8F78FB-A497-41A0-8DFD-4B3DF3446FA2}"/>
    <dgm:cxn modelId="{051E4651-1E26-40F9-A34D-DCDD536A09A0}" srcId="{F4A808F9-5B25-430C-B44F-83248A7D5573}" destId="{55DFE3A5-12FB-4D84-91B0-9094C5EA31D3}" srcOrd="1" destOrd="0" parTransId="{A11FE1A7-73F6-43B2-A4CA-F48E6948E936}" sibTransId="{3C5E9E7F-019E-4266-900E-4EFDE3769E8C}"/>
    <dgm:cxn modelId="{B9597D51-349E-43EC-BD30-32BBEE8E2C1B}" type="presOf" srcId="{B690A13B-E43B-4179-8A70-558E69D6C399}" destId="{B19F524E-F543-4361-A047-5F72448A0E2A}" srcOrd="0" destOrd="1" presId="urn:microsoft.com/office/officeart/2005/8/layout/vList3"/>
    <dgm:cxn modelId="{A8E23192-F275-4DD0-ADE4-35AE73BE33FF}" type="presOf" srcId="{19181C51-1701-42AB-A7B4-EC7FE3019B00}" destId="{ED05C635-4A53-43A8-BC48-27115CB7AB4F}" srcOrd="0" destOrd="2" presId="urn:microsoft.com/office/officeart/2005/8/layout/vList3"/>
    <dgm:cxn modelId="{5670879F-B55C-43C2-BD7C-4CB184F6ECAC}" type="presOf" srcId="{8447D39A-2B2C-4EC4-BC2E-D4CE46928A6E}" destId="{D4A4AB05-F4F6-49BD-8EB2-10AD985BC52C}" srcOrd="0" destOrd="1" presId="urn:microsoft.com/office/officeart/2005/8/layout/vList3"/>
    <dgm:cxn modelId="{6913BFA5-ADAC-431A-897B-D69BCAC6AC47}" type="presOf" srcId="{FF297ED6-52DA-4B78-B650-C589F252663A}" destId="{B19F524E-F543-4361-A047-5F72448A0E2A}" srcOrd="0" destOrd="0" presId="urn:microsoft.com/office/officeart/2005/8/layout/vList3"/>
    <dgm:cxn modelId="{0F2009A9-87C5-47B9-900A-060B9CC83994}" type="presOf" srcId="{F4A808F9-5B25-430C-B44F-83248A7D5573}" destId="{B2D9587B-5386-4716-851F-B2BE021448C3}" srcOrd="0" destOrd="0" presId="urn:microsoft.com/office/officeart/2005/8/layout/vList3"/>
    <dgm:cxn modelId="{50F747CC-C361-40F0-ABF8-116726741823}" srcId="{F4A808F9-5B25-430C-B44F-83248A7D5573}" destId="{EA99A67B-F855-401E-AA01-AA516950D1D3}" srcOrd="0" destOrd="0" parTransId="{AC28390C-6EA9-4B61-8B0D-7B6D77286E2B}" sibTransId="{AEB6E132-4B8B-4544-827F-D46DDCC66EA3}"/>
    <dgm:cxn modelId="{820893DC-81A0-45FF-A219-ECAB6D159D1B}" srcId="{F4A808F9-5B25-430C-B44F-83248A7D5573}" destId="{FF297ED6-52DA-4B78-B650-C589F252663A}" srcOrd="2" destOrd="0" parTransId="{F668B449-0FF2-4711-ADB3-A30B56FF9F1D}" sibTransId="{D3059CC1-F4A4-4CEB-BB99-9DAD23BE7842}"/>
    <dgm:cxn modelId="{15EFAEE1-FAC8-4A6D-9F21-37316C8499BD}" type="presOf" srcId="{3D2AB0EF-8367-452F-9F7A-7F930C6FE6B0}" destId="{ED05C635-4A53-43A8-BC48-27115CB7AB4F}" srcOrd="0" destOrd="1" presId="urn:microsoft.com/office/officeart/2005/8/layout/vList3"/>
    <dgm:cxn modelId="{5C9B02F3-8F42-4EC3-BB96-DB614A70A488}" type="presOf" srcId="{EA99A67B-F855-401E-AA01-AA516950D1D3}" destId="{D4A4AB05-F4F6-49BD-8EB2-10AD985BC52C}" srcOrd="0" destOrd="0" presId="urn:microsoft.com/office/officeart/2005/8/layout/vList3"/>
    <dgm:cxn modelId="{A666A9F7-1877-476F-A8E2-60C2ACF019B3}" srcId="{55DFE3A5-12FB-4D84-91B0-9094C5EA31D3}" destId="{3D2AB0EF-8367-452F-9F7A-7F930C6FE6B0}" srcOrd="0" destOrd="0" parTransId="{4940B7CC-7AA3-4A29-A425-6E78B907FC4D}" sibTransId="{7724307A-B174-4AF6-B04C-320AE9FCE341}"/>
    <dgm:cxn modelId="{D3A41EBB-24BE-45AE-87C8-349E95296127}" type="presParOf" srcId="{B2D9587B-5386-4716-851F-B2BE021448C3}" destId="{68D4FBAB-244E-4154-965C-85494CA701E6}" srcOrd="0" destOrd="0" presId="urn:microsoft.com/office/officeart/2005/8/layout/vList3"/>
    <dgm:cxn modelId="{3B997E9C-03ED-4ECE-9138-E247CBFA8302}" type="presParOf" srcId="{68D4FBAB-244E-4154-965C-85494CA701E6}" destId="{2B4CCAF9-393A-4EC8-A591-CAC1D05B2C7A}" srcOrd="0" destOrd="0" presId="urn:microsoft.com/office/officeart/2005/8/layout/vList3"/>
    <dgm:cxn modelId="{11D7D22F-479A-40DE-B0E7-BED560B69CF2}" type="presParOf" srcId="{68D4FBAB-244E-4154-965C-85494CA701E6}" destId="{D4A4AB05-F4F6-49BD-8EB2-10AD985BC52C}" srcOrd="1" destOrd="0" presId="urn:microsoft.com/office/officeart/2005/8/layout/vList3"/>
    <dgm:cxn modelId="{CD8FF7A0-4212-40BD-B470-1C65CCE1EFF7}" type="presParOf" srcId="{B2D9587B-5386-4716-851F-B2BE021448C3}" destId="{05C7F3DD-89FD-4223-9245-0F3C5DF3F53B}" srcOrd="1" destOrd="0" presId="urn:microsoft.com/office/officeart/2005/8/layout/vList3"/>
    <dgm:cxn modelId="{7EC19E44-9CCE-427A-AA84-3D374D33F6A0}" type="presParOf" srcId="{B2D9587B-5386-4716-851F-B2BE021448C3}" destId="{6647E7F2-B531-4739-AE99-DC422E1C4BAE}" srcOrd="2" destOrd="0" presId="urn:microsoft.com/office/officeart/2005/8/layout/vList3"/>
    <dgm:cxn modelId="{6731A366-95AA-476E-81AD-BE2AD1249E94}" type="presParOf" srcId="{6647E7F2-B531-4739-AE99-DC422E1C4BAE}" destId="{F4571829-5EEB-4AB7-A7AF-0A5C053E45EE}" srcOrd="0" destOrd="0" presId="urn:microsoft.com/office/officeart/2005/8/layout/vList3"/>
    <dgm:cxn modelId="{A51C843C-F07C-4950-BF01-9766A4FB857D}" type="presParOf" srcId="{6647E7F2-B531-4739-AE99-DC422E1C4BAE}" destId="{ED05C635-4A53-43A8-BC48-27115CB7AB4F}" srcOrd="1" destOrd="0" presId="urn:microsoft.com/office/officeart/2005/8/layout/vList3"/>
    <dgm:cxn modelId="{6FE58486-63BE-49CF-85BA-FC3069552C84}" type="presParOf" srcId="{B2D9587B-5386-4716-851F-B2BE021448C3}" destId="{33AEEDD9-D073-454E-848E-43EED91880A6}" srcOrd="3" destOrd="0" presId="urn:microsoft.com/office/officeart/2005/8/layout/vList3"/>
    <dgm:cxn modelId="{9AF29E43-8F59-4A46-BA3D-34F965279EC0}" type="presParOf" srcId="{B2D9587B-5386-4716-851F-B2BE021448C3}" destId="{1F0E7247-A183-4B14-97EB-FE771010B28D}" srcOrd="4" destOrd="0" presId="urn:microsoft.com/office/officeart/2005/8/layout/vList3"/>
    <dgm:cxn modelId="{AA86CD98-FFE7-4FB3-9A0F-8D3E471DF1A8}" type="presParOf" srcId="{1F0E7247-A183-4B14-97EB-FE771010B28D}" destId="{ECDC8F51-D551-4C5F-95E3-3DE98A36342A}" srcOrd="0" destOrd="0" presId="urn:microsoft.com/office/officeart/2005/8/layout/vList3"/>
    <dgm:cxn modelId="{9A8CCDCA-43F8-4ADC-9F66-8D9DBBCE35B0}" type="presParOf" srcId="{1F0E7247-A183-4B14-97EB-FE771010B28D}" destId="{B19F524E-F543-4361-A047-5F72448A0E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0EDEB-A745-4588-83A6-9CF1D1FDFE90}">
      <dsp:nvSpPr>
        <dsp:cNvPr id="0" name=""/>
        <dsp:cNvSpPr/>
      </dsp:nvSpPr>
      <dsp:spPr>
        <a:xfrm>
          <a:off x="36" y="130670"/>
          <a:ext cx="3489498"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Supplement = Allowed</a:t>
          </a:r>
          <a:endParaRPr lang="en-US" sz="1300" kern="1200" dirty="0"/>
        </a:p>
      </dsp:txBody>
      <dsp:txXfrm>
        <a:off x="36" y="130670"/>
        <a:ext cx="3489498" cy="374400"/>
      </dsp:txXfrm>
    </dsp:sp>
    <dsp:sp modelId="{B9ECA7F1-E5D2-4390-802C-674EB42FF33B}">
      <dsp:nvSpPr>
        <dsp:cNvPr id="0" name=""/>
        <dsp:cNvSpPr/>
      </dsp:nvSpPr>
      <dsp:spPr>
        <a:xfrm>
          <a:off x="36" y="505070"/>
          <a:ext cx="3489498" cy="4139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Create brand new program</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Add/replicate successful program at a new additional site</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Double the number of students previously served; double the number of days of operation. 21</a:t>
          </a:r>
          <a:r>
            <a:rPr lang="en-US" sz="1300" kern="1200" baseline="30000" dirty="0"/>
            <a:t>st</a:t>
          </a:r>
          <a:r>
            <a:rPr lang="en-US" sz="1300" kern="1200" dirty="0"/>
            <a:t> CCLC pays only for the new students/services.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operate a program previously funded by COVID money that died September 2024. </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operate a program previously funded by a 21</a:t>
          </a:r>
          <a:r>
            <a:rPr lang="en-US" sz="1300" kern="1200" baseline="30000" dirty="0"/>
            <a:t>st</a:t>
          </a:r>
          <a:r>
            <a:rPr lang="en-US" sz="1300" kern="1200" dirty="0"/>
            <a:t> CCLC grant that ends June 30, 2025.</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Significantly add on to a current program and fund pre-existing part with non-21</a:t>
          </a:r>
          <a:r>
            <a:rPr lang="en-US" sz="1300" kern="1200" baseline="30000" dirty="0"/>
            <a:t>st</a:t>
          </a:r>
          <a:r>
            <a:rPr lang="en-US" sz="1300" kern="1200" dirty="0"/>
            <a:t> CCLC funds</a:t>
          </a:r>
        </a:p>
      </dsp:txBody>
      <dsp:txXfrm>
        <a:off x="36" y="505070"/>
        <a:ext cx="3489498" cy="4139459"/>
      </dsp:txXfrm>
    </dsp:sp>
    <dsp:sp modelId="{602C854C-2322-44A0-9300-32250EF93B63}">
      <dsp:nvSpPr>
        <dsp:cNvPr id="0" name=""/>
        <dsp:cNvSpPr/>
      </dsp:nvSpPr>
      <dsp:spPr>
        <a:xfrm>
          <a:off x="3978064" y="130670"/>
          <a:ext cx="3489498"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Supplant = Not Allowed</a:t>
          </a:r>
          <a:endParaRPr lang="en-US" sz="1300" kern="1200" dirty="0"/>
        </a:p>
      </dsp:txBody>
      <dsp:txXfrm>
        <a:off x="3978064" y="130670"/>
        <a:ext cx="3489498" cy="374400"/>
      </dsp:txXfrm>
    </dsp:sp>
    <dsp:sp modelId="{7C1C6C6E-F509-4435-A5BF-E8E7CD19F0C8}">
      <dsp:nvSpPr>
        <dsp:cNvPr id="0" name=""/>
        <dsp:cNvSpPr/>
      </dsp:nvSpPr>
      <dsp:spPr>
        <a:xfrm>
          <a:off x="3978064" y="505070"/>
          <a:ext cx="3489498" cy="4139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Offer the same programming you offered in the prior year but swap how it is paid for</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Incorporate traditionally offered activities into a 21</a:t>
          </a:r>
          <a:r>
            <a:rPr lang="en-US" sz="1300" kern="1200" baseline="30000" dirty="0"/>
            <a:t>st</a:t>
          </a:r>
          <a:r>
            <a:rPr lang="en-US" sz="1300" kern="1200" dirty="0"/>
            <a:t> CCLC program and pay for the activities using 21</a:t>
          </a:r>
          <a:r>
            <a:rPr lang="en-US" sz="1300" kern="1200" baseline="30000" dirty="0"/>
            <a:t>st</a:t>
          </a:r>
          <a:r>
            <a:rPr lang="en-US" sz="1300" kern="1200" dirty="0"/>
            <a:t> CCLC funds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operate a program previously funded by the district’s BSA, Title I-A, Title IV-A, CTE, etc.</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operate a program previously funded by fundraising activities.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pay for an activity required by federal, state or local law</a:t>
          </a:r>
        </a:p>
      </dsp:txBody>
      <dsp:txXfrm>
        <a:off x="3978064" y="505070"/>
        <a:ext cx="3489498" cy="4139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4AB05-F4F6-49BD-8EB2-10AD985BC52C}">
      <dsp:nvSpPr>
        <dsp:cNvPr id="0" name=""/>
        <dsp:cNvSpPr/>
      </dsp:nvSpPr>
      <dsp:spPr>
        <a:xfrm rot="10800000">
          <a:off x="1120846" y="1480"/>
          <a:ext cx="3550236" cy="906458"/>
        </a:xfrm>
        <a:prstGeom prst="homePlate">
          <a:avLst/>
        </a:prstGeom>
        <a:solidFill>
          <a:schemeClr val="lt1">
            <a:hueOff val="0"/>
            <a:satOff val="0"/>
            <a:lumOff val="0"/>
            <a:alphaOff val="0"/>
          </a:schemeClr>
        </a:solid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723" tIns="64770"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Website</a:t>
          </a:r>
        </a:p>
        <a:p>
          <a:pPr marL="114300" lvl="1" indent="-114300" algn="l" defTabSz="577850">
            <a:lnSpc>
              <a:spcPct val="90000"/>
            </a:lnSpc>
            <a:spcBef>
              <a:spcPct val="0"/>
            </a:spcBef>
            <a:spcAft>
              <a:spcPct val="15000"/>
            </a:spcAft>
            <a:buChar char="•"/>
          </a:pPr>
          <a:r>
            <a:rPr lang="en-US" sz="1300" kern="1200" dirty="0"/>
            <a:t>education.alaska.gov</a:t>
          </a:r>
        </a:p>
      </dsp:txBody>
      <dsp:txXfrm rot="10800000">
        <a:off x="1347460" y="1480"/>
        <a:ext cx="3323622" cy="906458"/>
      </dsp:txXfrm>
    </dsp:sp>
    <dsp:sp modelId="{2B4CCAF9-393A-4EC8-A591-CAC1D05B2C7A}">
      <dsp:nvSpPr>
        <dsp:cNvPr id="0" name=""/>
        <dsp:cNvSpPr/>
      </dsp:nvSpPr>
      <dsp:spPr>
        <a:xfrm>
          <a:off x="667617" y="1480"/>
          <a:ext cx="906458" cy="9064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dsp:style>
    </dsp:sp>
    <dsp:sp modelId="{ED05C635-4A53-43A8-BC48-27115CB7AB4F}">
      <dsp:nvSpPr>
        <dsp:cNvPr id="0" name=""/>
        <dsp:cNvSpPr/>
      </dsp:nvSpPr>
      <dsp:spPr>
        <a:xfrm rot="10800000">
          <a:off x="1120846" y="1178522"/>
          <a:ext cx="3550236" cy="906458"/>
        </a:xfrm>
        <a:prstGeom prst="homePlate">
          <a:avLst/>
        </a:prstGeom>
        <a:solidFill>
          <a:schemeClr val="lt1">
            <a:hueOff val="0"/>
            <a:satOff val="0"/>
            <a:lumOff val="0"/>
            <a:alphaOff val="0"/>
          </a:schemeClr>
        </a:solid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723" tIns="64770"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Phone</a:t>
          </a:r>
          <a:endParaRPr lang="en-US" sz="1700" kern="1200" dirty="0"/>
        </a:p>
        <a:p>
          <a:pPr marL="114300" lvl="1" indent="-114300" algn="l" defTabSz="577850">
            <a:lnSpc>
              <a:spcPct val="90000"/>
            </a:lnSpc>
            <a:spcBef>
              <a:spcPct val="0"/>
            </a:spcBef>
            <a:spcAft>
              <a:spcPct val="15000"/>
            </a:spcAft>
            <a:buChar char="•"/>
          </a:pPr>
          <a:r>
            <a:rPr lang="en-US" sz="1300" kern="1200" dirty="0"/>
            <a:t>Main Line: (907) 465-2800</a:t>
          </a:r>
        </a:p>
        <a:p>
          <a:pPr marL="114300" lvl="1" indent="-114300" algn="l" defTabSz="577850">
            <a:lnSpc>
              <a:spcPct val="90000"/>
            </a:lnSpc>
            <a:spcBef>
              <a:spcPct val="0"/>
            </a:spcBef>
            <a:spcAft>
              <a:spcPct val="15000"/>
            </a:spcAft>
            <a:buChar char="•"/>
          </a:pPr>
          <a:r>
            <a:rPr lang="en-US" sz="1300" kern="1200" dirty="0"/>
            <a:t>Teacher Certification: (907) 465-2831</a:t>
          </a:r>
        </a:p>
      </dsp:txBody>
      <dsp:txXfrm rot="10800000">
        <a:off x="1347460" y="1178522"/>
        <a:ext cx="3323622" cy="906458"/>
      </dsp:txXfrm>
    </dsp:sp>
    <dsp:sp modelId="{F4571829-5EEB-4AB7-A7AF-0A5C053E45EE}">
      <dsp:nvSpPr>
        <dsp:cNvPr id="0" name=""/>
        <dsp:cNvSpPr/>
      </dsp:nvSpPr>
      <dsp:spPr>
        <a:xfrm>
          <a:off x="667617" y="1178522"/>
          <a:ext cx="906458" cy="9064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dsp:style>
    </dsp:sp>
    <dsp:sp modelId="{B19F524E-F543-4361-A047-5F72448A0E2A}">
      <dsp:nvSpPr>
        <dsp:cNvPr id="0" name=""/>
        <dsp:cNvSpPr/>
      </dsp:nvSpPr>
      <dsp:spPr>
        <a:xfrm rot="10800000">
          <a:off x="1120846" y="2355565"/>
          <a:ext cx="3550236" cy="906458"/>
        </a:xfrm>
        <a:prstGeom prst="homePlate">
          <a:avLst/>
        </a:prstGeom>
        <a:solidFill>
          <a:schemeClr val="lt1">
            <a:hueOff val="0"/>
            <a:satOff val="0"/>
            <a:lumOff val="0"/>
            <a:alphaOff val="0"/>
          </a:schemeClr>
        </a:solid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723" tIns="64770"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Social Media</a:t>
          </a:r>
        </a:p>
        <a:p>
          <a:pPr marL="114300" lvl="1" indent="-114300" algn="l" defTabSz="577850">
            <a:lnSpc>
              <a:spcPct val="90000"/>
            </a:lnSpc>
            <a:spcBef>
              <a:spcPct val="0"/>
            </a:spcBef>
            <a:spcAft>
              <a:spcPct val="15000"/>
            </a:spcAft>
            <a:buChar char="•"/>
          </a:pPr>
          <a:r>
            <a:rPr lang="en-US" sz="1300" kern="1200" dirty="0"/>
            <a:t>@AlaskaDEED </a:t>
          </a:r>
        </a:p>
      </dsp:txBody>
      <dsp:txXfrm rot="10800000">
        <a:off x="1347460" y="2355565"/>
        <a:ext cx="3323622" cy="906458"/>
      </dsp:txXfrm>
    </dsp:sp>
    <dsp:sp modelId="{ECDC8F51-D551-4C5F-95E3-3DE98A36342A}">
      <dsp:nvSpPr>
        <dsp:cNvPr id="0" name=""/>
        <dsp:cNvSpPr/>
      </dsp:nvSpPr>
      <dsp:spPr>
        <a:xfrm>
          <a:off x="667617" y="2355565"/>
          <a:ext cx="906458" cy="9064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3304" tIns="46652" rIns="93304" bIns="46652" numCol="1" anchor="t" anchorCtr="0" compatLnSpc="1">
            <a:prstTxWarp prst="textNoShape">
              <a:avLst/>
            </a:prstTxWarp>
          </a:bodyPr>
          <a:lstStyle>
            <a:lvl1pPr eaLnBrk="1" hangingPunct="1">
              <a:defRPr sz="1200"/>
            </a:lvl1pPr>
          </a:lstStyle>
          <a:p>
            <a:pPr>
              <a:defRPr/>
            </a:pPr>
            <a:endParaRPr lang="en-US" dirty="0"/>
          </a:p>
        </p:txBody>
      </p:sp>
      <p:sp>
        <p:nvSpPr>
          <p:cNvPr id="58371" name="Rectangle 3"/>
          <p:cNvSpPr>
            <a:spLocks noGrp="1" noChangeArrowheads="1"/>
          </p:cNvSpPr>
          <p:nvPr>
            <p:ph type="dt" sz="quarter" idx="1"/>
          </p:nvPr>
        </p:nvSpPr>
        <p:spPr bwMode="auto">
          <a:xfrm>
            <a:off x="3979121" y="0"/>
            <a:ext cx="3043979" cy="465773"/>
          </a:xfrm>
          <a:prstGeom prst="rect">
            <a:avLst/>
          </a:prstGeom>
          <a:noFill/>
          <a:ln w="9525">
            <a:noFill/>
            <a:miter lim="800000"/>
            <a:headEnd/>
            <a:tailEnd/>
          </a:ln>
          <a:effectLst/>
        </p:spPr>
        <p:txBody>
          <a:bodyPr vert="horz" wrap="square" lIns="93304" tIns="46652" rIns="93304" bIns="46652" numCol="1" anchor="t" anchorCtr="0" compatLnSpc="1">
            <a:prstTxWarp prst="textNoShape">
              <a:avLst/>
            </a:prstTxWarp>
          </a:bodyPr>
          <a:lstStyle>
            <a:lvl1pPr algn="r" eaLnBrk="1" hangingPunct="1">
              <a:defRPr sz="1200"/>
            </a:lvl1pPr>
          </a:lstStyle>
          <a:p>
            <a:pPr>
              <a:defRPr/>
            </a:pPr>
            <a:endParaRPr lang="en-US" dirty="0"/>
          </a:p>
        </p:txBody>
      </p:sp>
      <p:sp>
        <p:nvSpPr>
          <p:cNvPr id="58372" name="Rectangle 4"/>
          <p:cNvSpPr>
            <a:spLocks noGrp="1" noChangeArrowheads="1"/>
          </p:cNvSpPr>
          <p:nvPr>
            <p:ph type="ftr" sz="quarter" idx="2"/>
          </p:nvPr>
        </p:nvSpPr>
        <p:spPr bwMode="auto">
          <a:xfrm>
            <a:off x="1" y="8843328"/>
            <a:ext cx="3043979" cy="465772"/>
          </a:xfrm>
          <a:prstGeom prst="rect">
            <a:avLst/>
          </a:prstGeom>
          <a:noFill/>
          <a:ln w="9525">
            <a:noFill/>
            <a:miter lim="800000"/>
            <a:headEnd/>
            <a:tailEnd/>
          </a:ln>
          <a:effectLst/>
        </p:spPr>
        <p:txBody>
          <a:bodyPr vert="horz" wrap="square" lIns="93304" tIns="46652" rIns="93304" bIns="46652" numCol="1" anchor="b" anchorCtr="0" compatLnSpc="1">
            <a:prstTxWarp prst="textNoShape">
              <a:avLst/>
            </a:prstTxWarp>
          </a:bodyPr>
          <a:lstStyle>
            <a:lvl1pPr eaLnBrk="1" hangingPunct="1">
              <a:defRPr sz="1200"/>
            </a:lvl1pPr>
          </a:lstStyle>
          <a:p>
            <a:pPr>
              <a:defRPr/>
            </a:pPr>
            <a:endParaRPr lang="en-US" dirty="0"/>
          </a:p>
        </p:txBody>
      </p:sp>
      <p:sp>
        <p:nvSpPr>
          <p:cNvPr id="58373" name="Rectangle 5"/>
          <p:cNvSpPr>
            <a:spLocks noGrp="1" noChangeArrowheads="1"/>
          </p:cNvSpPr>
          <p:nvPr>
            <p:ph type="sldNum" sz="quarter" idx="3"/>
          </p:nvPr>
        </p:nvSpPr>
        <p:spPr bwMode="auto">
          <a:xfrm>
            <a:off x="3979121" y="8843328"/>
            <a:ext cx="3043979" cy="465772"/>
          </a:xfrm>
          <a:prstGeom prst="rect">
            <a:avLst/>
          </a:prstGeom>
          <a:noFill/>
          <a:ln w="9525">
            <a:noFill/>
            <a:miter lim="800000"/>
            <a:headEnd/>
            <a:tailEnd/>
          </a:ln>
          <a:effectLst/>
        </p:spPr>
        <p:txBody>
          <a:bodyPr vert="horz" wrap="square" lIns="93304" tIns="46652" rIns="93304" bIns="46652" numCol="1" anchor="b" anchorCtr="0" compatLnSpc="1">
            <a:prstTxWarp prst="textNoShape">
              <a:avLst/>
            </a:prstTxWarp>
          </a:bodyPr>
          <a:lstStyle>
            <a:lvl1pPr algn="r" eaLnBrk="1" hangingPunct="1">
              <a:defRPr sz="1200"/>
            </a:lvl1pPr>
          </a:lstStyle>
          <a:p>
            <a:pPr>
              <a:defRPr/>
            </a:pPr>
            <a:fld id="{A87976C1-80F1-4985-A76A-CB0BEC65F874}"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7T21:22:06.3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1 141 0,'3363'-141'0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3304" tIns="46652" rIns="93304" bIns="46652" rtlCol="0"/>
          <a:lstStyle>
            <a:lvl1pPr algn="l" eaLnBrk="1" hangingPunct="1">
              <a:defRPr sz="1200"/>
            </a:lvl1pPr>
          </a:lstStyle>
          <a:p>
            <a:pPr>
              <a:defRPr/>
            </a:pPr>
            <a:endParaRPr lang="en-US" dirty="0"/>
          </a:p>
        </p:txBody>
      </p:sp>
      <p:sp>
        <p:nvSpPr>
          <p:cNvPr id="3" name="Date Placeholder 2"/>
          <p:cNvSpPr>
            <a:spLocks noGrp="1"/>
          </p:cNvSpPr>
          <p:nvPr>
            <p:ph type="dt" idx="1"/>
          </p:nvPr>
        </p:nvSpPr>
        <p:spPr>
          <a:xfrm>
            <a:off x="3977531" y="0"/>
            <a:ext cx="3043979" cy="465773"/>
          </a:xfrm>
          <a:prstGeom prst="rect">
            <a:avLst/>
          </a:prstGeom>
        </p:spPr>
        <p:txBody>
          <a:bodyPr vert="horz" lIns="93304" tIns="46652" rIns="93304" bIns="46652" rtlCol="0"/>
          <a:lstStyle>
            <a:lvl1pPr algn="r" eaLnBrk="1" hangingPunct="1">
              <a:defRPr sz="1200"/>
            </a:lvl1pPr>
          </a:lstStyle>
          <a:p>
            <a:pPr>
              <a:defRPr/>
            </a:pPr>
            <a:fld id="{06272F70-69D9-4C6F-B6F4-42B17B229605}" type="datetimeFigureOut">
              <a:rPr lang="en-US"/>
              <a:pPr>
                <a:defRPr/>
              </a:pPr>
              <a:t>3/4/2026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4" tIns="46652" rIns="93304" bIns="46652" rtlCol="0" anchor="ctr"/>
          <a:lstStyle/>
          <a:p>
            <a:pPr lvl="0"/>
            <a:endParaRPr lang="en-US" noProof="0" dirty="0"/>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3304" tIns="46652" rIns="93304" bIns="4665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1738"/>
            <a:ext cx="3043979" cy="465773"/>
          </a:xfrm>
          <a:prstGeom prst="rect">
            <a:avLst/>
          </a:prstGeom>
        </p:spPr>
        <p:txBody>
          <a:bodyPr vert="horz" lIns="93304" tIns="46652" rIns="93304" bIns="46652" rtlCol="0" anchor="b"/>
          <a:lstStyle>
            <a:lvl1pPr algn="l" eaLnBrk="1" hangingPunct="1">
              <a:defRPr sz="1200"/>
            </a:lvl1pPr>
          </a:lstStyle>
          <a:p>
            <a:pPr>
              <a:defRPr/>
            </a:pPr>
            <a:endParaRPr lang="en-US" dirty="0"/>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wrap="square" lIns="93304" tIns="46652" rIns="93304" bIns="46652" numCol="1" anchor="b" anchorCtr="0" compatLnSpc="1">
            <a:prstTxWarp prst="textNoShape">
              <a:avLst/>
            </a:prstTxWarp>
          </a:bodyPr>
          <a:lstStyle>
            <a:lvl1pPr algn="r" eaLnBrk="1" hangingPunct="1">
              <a:defRPr sz="1200"/>
            </a:lvl1pPr>
          </a:lstStyle>
          <a:p>
            <a:pPr>
              <a:defRPr/>
            </a:pPr>
            <a:fld id="{8E748F76-7F0D-4AEA-ACF9-C97FC2D5822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4A9B-6366-CD22-2375-A19E9D769229}"/>
              </a:ext>
            </a:extLst>
          </p:cNvPr>
          <p:cNvSpPr>
            <a:spLocks noGrp="1"/>
          </p:cNvSpPr>
          <p:nvPr>
            <p:ph type="ctrTitle"/>
          </p:nvPr>
        </p:nvSpPr>
        <p:spPr>
          <a:xfrm>
            <a:off x="685267" y="808651"/>
            <a:ext cx="7772400" cy="2374920"/>
          </a:xfrm>
        </p:spPr>
        <p:txBody>
          <a:bodyPr anchor="b"/>
          <a:lstStyle>
            <a:lvl1pPr algn="ctr">
              <a:defRPr sz="450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FD83FA6B-8A92-5DD0-558C-44953C60B0D0}"/>
              </a:ext>
            </a:extLst>
          </p:cNvPr>
          <p:cNvSpPr>
            <a:spLocks noGrp="1"/>
          </p:cNvSpPr>
          <p:nvPr>
            <p:ph type="subTitle" idx="1" hasCustomPrompt="1"/>
          </p:nvPr>
        </p:nvSpPr>
        <p:spPr>
          <a:xfrm>
            <a:off x="685267" y="3339546"/>
            <a:ext cx="77724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here to add text</a:t>
            </a:r>
          </a:p>
        </p:txBody>
      </p:sp>
      <p:grpSp>
        <p:nvGrpSpPr>
          <p:cNvPr id="88" name="Group 87">
            <a:extLst>
              <a:ext uri="{FF2B5EF4-FFF2-40B4-BE49-F238E27FC236}">
                <a16:creationId xmlns:a16="http://schemas.microsoft.com/office/drawing/2014/main" id="{8F46EE0D-D4E8-B462-C361-389716356BEF}"/>
              </a:ext>
            </a:extLst>
          </p:cNvPr>
          <p:cNvGrpSpPr/>
          <p:nvPr userDrawn="1"/>
        </p:nvGrpSpPr>
        <p:grpSpPr>
          <a:xfrm>
            <a:off x="0" y="6644302"/>
            <a:ext cx="9144000" cy="248534"/>
            <a:chOff x="0" y="6644302"/>
            <a:chExt cx="12192000" cy="248534"/>
          </a:xfrm>
        </p:grpSpPr>
        <p:sp>
          <p:nvSpPr>
            <p:cNvPr id="39" name="Rectangle 38">
              <a:extLst>
                <a:ext uri="{FF2B5EF4-FFF2-40B4-BE49-F238E27FC236}">
                  <a16:creationId xmlns:a16="http://schemas.microsoft.com/office/drawing/2014/main" id="{43EE43CA-D213-BFA2-D2F1-B401BBE034D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Rectangle 39">
              <a:extLst>
                <a:ext uri="{FF2B5EF4-FFF2-40B4-BE49-F238E27FC236}">
                  <a16:creationId xmlns:a16="http://schemas.microsoft.com/office/drawing/2014/main" id="{A83C2D1B-776D-9D49-A0EA-230102048293}"/>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ectangle 40">
              <a:extLst>
                <a:ext uri="{FF2B5EF4-FFF2-40B4-BE49-F238E27FC236}">
                  <a16:creationId xmlns:a16="http://schemas.microsoft.com/office/drawing/2014/main" id="{56297C11-4671-BD69-67AD-BE5601E57241}"/>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a:extLst>
                <a:ext uri="{FF2B5EF4-FFF2-40B4-BE49-F238E27FC236}">
                  <a16:creationId xmlns:a16="http://schemas.microsoft.com/office/drawing/2014/main" id="{797239AC-6DC9-97C5-96A0-0E913370E234}"/>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4" name="Group 83">
            <a:extLst>
              <a:ext uri="{FF2B5EF4-FFF2-40B4-BE49-F238E27FC236}">
                <a16:creationId xmlns:a16="http://schemas.microsoft.com/office/drawing/2014/main" id="{D2EE6E35-E472-E692-0F0C-A9CC067212D4}"/>
              </a:ext>
            </a:extLst>
          </p:cNvPr>
          <p:cNvGrpSpPr/>
          <p:nvPr userDrawn="1"/>
        </p:nvGrpSpPr>
        <p:grpSpPr>
          <a:xfrm>
            <a:off x="-1" y="-16410"/>
            <a:ext cx="9144000" cy="244698"/>
            <a:chOff x="-1" y="-16410"/>
            <a:chExt cx="12192000" cy="244698"/>
          </a:xfrm>
        </p:grpSpPr>
        <p:sp>
          <p:nvSpPr>
            <p:cNvPr id="44" name="Rectangle 43">
              <a:extLst>
                <a:ext uri="{FF2B5EF4-FFF2-40B4-BE49-F238E27FC236}">
                  <a16:creationId xmlns:a16="http://schemas.microsoft.com/office/drawing/2014/main" id="{E9279F2A-F6BE-D084-8A5E-9ACDD7F622BC}"/>
                </a:ext>
              </a:extLst>
            </p:cNvPr>
            <p:cNvSpPr/>
            <p:nvPr userDrawn="1"/>
          </p:nvSpPr>
          <p:spPr>
            <a:xfrm rot="5400000">
              <a:off x="7345602" y="-4618462"/>
              <a:ext cx="243994" cy="9448801"/>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Rectangle 44">
              <a:extLst>
                <a:ext uri="{FF2B5EF4-FFF2-40B4-BE49-F238E27FC236}">
                  <a16:creationId xmlns:a16="http://schemas.microsoft.com/office/drawing/2014/main" id="{5A49BF33-AF68-E076-85C6-4B2ACE9D2FCC}"/>
                </a:ext>
              </a:extLst>
            </p:cNvPr>
            <p:cNvSpPr/>
            <p:nvPr userDrawn="1"/>
          </p:nvSpPr>
          <p:spPr>
            <a:xfrm rot="5400000">
              <a:off x="2163826" y="-35108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a:extLst>
                <a:ext uri="{FF2B5EF4-FFF2-40B4-BE49-F238E27FC236}">
                  <a16:creationId xmlns:a16="http://schemas.microsoft.com/office/drawing/2014/main" id="{D6646987-0944-EBF9-B526-135ECED50ABB}"/>
                </a:ext>
              </a:extLst>
            </p:cNvPr>
            <p:cNvSpPr/>
            <p:nvPr userDrawn="1"/>
          </p:nvSpPr>
          <p:spPr>
            <a:xfrm rot="5400000">
              <a:off x="335026" y="-351437"/>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id="{89E96FE9-5583-CEE6-9AFD-CBEAF3624448}"/>
                </a:ext>
              </a:extLst>
            </p:cNvPr>
            <p:cNvSpPr/>
            <p:nvPr userDrawn="1"/>
          </p:nvSpPr>
          <p:spPr>
            <a:xfrm rot="5400000">
              <a:off x="1249426" y="-35108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8" name="Group 47">
            <a:extLst>
              <a:ext uri="{FF2B5EF4-FFF2-40B4-BE49-F238E27FC236}">
                <a16:creationId xmlns:a16="http://schemas.microsoft.com/office/drawing/2014/main" id="{E6B6E39C-0067-59FC-2211-72B63BC318DB}"/>
              </a:ext>
            </a:extLst>
          </p:cNvPr>
          <p:cNvGrpSpPr/>
          <p:nvPr userDrawn="1"/>
        </p:nvGrpSpPr>
        <p:grpSpPr>
          <a:xfrm>
            <a:off x="8960209" y="0"/>
            <a:ext cx="183524" cy="6858000"/>
            <a:chOff x="-709" y="0"/>
            <a:chExt cx="491525" cy="6858000"/>
          </a:xfrm>
        </p:grpSpPr>
        <p:sp>
          <p:nvSpPr>
            <p:cNvPr id="49" name="Rectangle 48">
              <a:extLst>
                <a:ext uri="{FF2B5EF4-FFF2-40B4-BE49-F238E27FC236}">
                  <a16:creationId xmlns:a16="http://schemas.microsoft.com/office/drawing/2014/main" id="{DC6D771B-0A3A-F0EA-16F1-E70FB104252D}"/>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Rectangle 49">
              <a:extLst>
                <a:ext uri="{FF2B5EF4-FFF2-40B4-BE49-F238E27FC236}">
                  <a16:creationId xmlns:a16="http://schemas.microsoft.com/office/drawing/2014/main" id="{E7A59A2E-4316-9DF1-3ED3-E224C7AC87B6}"/>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ectangle 50">
              <a:extLst>
                <a:ext uri="{FF2B5EF4-FFF2-40B4-BE49-F238E27FC236}">
                  <a16:creationId xmlns:a16="http://schemas.microsoft.com/office/drawing/2014/main" id="{2633095A-1A89-FECC-A974-16B51C0DCAD0}"/>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id="{B6E5955E-E389-CE2E-F6BD-0B9D29C2AC83}"/>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63" name="Group 62">
            <a:extLst>
              <a:ext uri="{FF2B5EF4-FFF2-40B4-BE49-F238E27FC236}">
                <a16:creationId xmlns:a16="http://schemas.microsoft.com/office/drawing/2014/main" id="{D9E6711F-F943-4C05-1FAA-0994806294F5}"/>
              </a:ext>
            </a:extLst>
          </p:cNvPr>
          <p:cNvGrpSpPr/>
          <p:nvPr userDrawn="1"/>
        </p:nvGrpSpPr>
        <p:grpSpPr>
          <a:xfrm rot="10800000">
            <a:off x="-1063" y="0"/>
            <a:ext cx="183524" cy="6858000"/>
            <a:chOff x="-709" y="0"/>
            <a:chExt cx="491525" cy="6858000"/>
          </a:xfrm>
        </p:grpSpPr>
        <p:sp>
          <p:nvSpPr>
            <p:cNvPr id="64" name="Rectangle 63">
              <a:extLst>
                <a:ext uri="{FF2B5EF4-FFF2-40B4-BE49-F238E27FC236}">
                  <a16:creationId xmlns:a16="http://schemas.microsoft.com/office/drawing/2014/main" id="{D9BAF595-2B05-B40D-83A0-B7EF02E444FB}"/>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5" name="Rectangle 64">
              <a:extLst>
                <a:ext uri="{FF2B5EF4-FFF2-40B4-BE49-F238E27FC236}">
                  <a16:creationId xmlns:a16="http://schemas.microsoft.com/office/drawing/2014/main" id="{CECD87B8-BB69-2AEF-C4E2-BF0F85E18D6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Rectangle 65">
              <a:extLst>
                <a:ext uri="{FF2B5EF4-FFF2-40B4-BE49-F238E27FC236}">
                  <a16:creationId xmlns:a16="http://schemas.microsoft.com/office/drawing/2014/main" id="{831F5F9D-F55C-DFEC-984B-194A89F6EF14}"/>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Rectangle 66">
              <a:extLst>
                <a:ext uri="{FF2B5EF4-FFF2-40B4-BE49-F238E27FC236}">
                  <a16:creationId xmlns:a16="http://schemas.microsoft.com/office/drawing/2014/main" id="{E574001C-B29C-D257-1F70-0F721D140955}"/>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8" name="TextBox 67">
            <a:extLst>
              <a:ext uri="{FF2B5EF4-FFF2-40B4-BE49-F238E27FC236}">
                <a16:creationId xmlns:a16="http://schemas.microsoft.com/office/drawing/2014/main" id="{8817645D-C5F6-0E23-9E57-02259129CD9D}"/>
              </a:ext>
            </a:extLst>
          </p:cNvPr>
          <p:cNvSpPr txBox="1"/>
          <p:nvPr userDrawn="1"/>
        </p:nvSpPr>
        <p:spPr>
          <a:xfrm>
            <a:off x="3028416" y="6634541"/>
            <a:ext cx="30861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pic>
        <p:nvPicPr>
          <p:cNvPr id="69" name="Picture 68" descr="Logo&#10;&#10;Description automatically generated">
            <a:extLst>
              <a:ext uri="{FF2B5EF4-FFF2-40B4-BE49-F238E27FC236}">
                <a16:creationId xmlns:a16="http://schemas.microsoft.com/office/drawing/2014/main" id="{4F01DA64-CE0F-0434-E860-9266D2C5A6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195" y="5123402"/>
            <a:ext cx="1110543" cy="1362696"/>
          </a:xfrm>
          <a:prstGeom prst="rect">
            <a:avLst/>
          </a:prstGeom>
        </p:spPr>
      </p:pic>
    </p:spTree>
    <p:extLst>
      <p:ext uri="{BB962C8B-B14F-4D97-AF65-F5344CB8AC3E}">
        <p14:creationId xmlns:p14="http://schemas.microsoft.com/office/powerpoint/2010/main" val="227382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CD7B-0E75-4387-EE8A-BD6ECAFB34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C8894-DEB7-EF0C-9B66-390AA8867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02411BA1-DD1F-CAAE-8D92-355C1CE56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17417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559C4-37E3-D3B6-8017-05EF796F6AB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E778D-D03B-F325-F12E-5DEB92F9B85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B8A86E56-510C-3455-AAD2-86B3BF34F8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3357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5FD5-9CCE-9DF7-1B20-5264984B95E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CDB9F2A-9FC2-5ED8-E7BD-D5D08E47EBFE}"/>
              </a:ext>
            </a:extLst>
          </p:cNvPr>
          <p:cNvSpPr>
            <a:spLocks noGrp="1"/>
          </p:cNvSpPr>
          <p:nvPr>
            <p:ph idx="1"/>
          </p:nvPr>
        </p:nvSpPr>
        <p:spPr/>
        <p:txBody>
          <a:bodyPr/>
          <a:lstStyle>
            <a:lvl1pPr marL="171450" indent="-171450">
              <a:buFont typeface="Arial" panose="020B0604020202020204" pitchFamily="34" charset="0"/>
              <a:buChar char="•"/>
              <a:defRPr sz="2400"/>
            </a:lvl1pPr>
            <a:lvl2pPr marL="514350" indent="-171450">
              <a:buFont typeface="Arial" panose="020B0604020202020204" pitchFamily="34" charset="0"/>
              <a:buChar char="•"/>
              <a:defRPr sz="2100"/>
            </a:lvl2pPr>
            <a:lvl3pPr marL="857250" indent="-171450">
              <a:buFont typeface="Arial" panose="020B0604020202020204" pitchFamily="34" charset="0"/>
              <a:buChar char="•"/>
              <a:defRPr sz="1800"/>
            </a:lvl3pPr>
            <a:lvl4pPr marL="1200150" indent="-171450">
              <a:buFont typeface="Arial" panose="020B0604020202020204" pitchFamily="34" charset="0"/>
              <a:buChar char="•"/>
              <a:defRPr sz="1500"/>
            </a:lvl4pPr>
            <a:lvl5pPr marL="1543050" indent="-171450">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4C5ED6E0-AC90-5B3F-03A5-A0F609268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388413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F4EA-14F7-8626-176C-F070C391035D}"/>
              </a:ext>
            </a:extLst>
          </p:cNvPr>
          <p:cNvSpPr>
            <a:spLocks noGrp="1"/>
          </p:cNvSpPr>
          <p:nvPr>
            <p:ph type="title"/>
          </p:nvPr>
        </p:nvSpPr>
        <p:spPr>
          <a:xfrm>
            <a:off x="685799" y="1709739"/>
            <a:ext cx="7824788"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AC3EC1-89B1-C2FA-41F5-DFC36AB4061F}"/>
              </a:ext>
            </a:extLst>
          </p:cNvPr>
          <p:cNvSpPr>
            <a:spLocks noGrp="1"/>
          </p:cNvSpPr>
          <p:nvPr>
            <p:ph type="body" idx="1"/>
          </p:nvPr>
        </p:nvSpPr>
        <p:spPr>
          <a:xfrm>
            <a:off x="685800" y="4589464"/>
            <a:ext cx="7824788"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grpSp>
        <p:nvGrpSpPr>
          <p:cNvPr id="39" name="Group 38">
            <a:extLst>
              <a:ext uri="{FF2B5EF4-FFF2-40B4-BE49-F238E27FC236}">
                <a16:creationId xmlns:a16="http://schemas.microsoft.com/office/drawing/2014/main" id="{110626F3-98B6-2C6D-DF9B-1FCAC6D19A03}"/>
              </a:ext>
            </a:extLst>
          </p:cNvPr>
          <p:cNvGrpSpPr/>
          <p:nvPr userDrawn="1"/>
        </p:nvGrpSpPr>
        <p:grpSpPr>
          <a:xfrm rot="5400000">
            <a:off x="2449401" y="-2465811"/>
            <a:ext cx="244699" cy="5143500"/>
            <a:chOff x="-709" y="0"/>
            <a:chExt cx="491525" cy="6858000"/>
          </a:xfrm>
        </p:grpSpPr>
        <p:sp>
          <p:nvSpPr>
            <p:cNvPr id="40" name="Rectangle 39">
              <a:extLst>
                <a:ext uri="{FF2B5EF4-FFF2-40B4-BE49-F238E27FC236}">
                  <a16:creationId xmlns:a16="http://schemas.microsoft.com/office/drawing/2014/main" id="{3C4F358A-31B7-EABA-417D-7DE385FC1B6F}"/>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ectangle 40">
              <a:extLst>
                <a:ext uri="{FF2B5EF4-FFF2-40B4-BE49-F238E27FC236}">
                  <a16:creationId xmlns:a16="http://schemas.microsoft.com/office/drawing/2014/main" id="{C7CD2D73-CC80-D320-67FE-07BCE3098E63}"/>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a:extLst>
                <a:ext uri="{FF2B5EF4-FFF2-40B4-BE49-F238E27FC236}">
                  <a16:creationId xmlns:a16="http://schemas.microsoft.com/office/drawing/2014/main" id="{8F4C345E-68D8-FC66-298A-6DA2C60D6B45}"/>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Rectangle 42">
              <a:extLst>
                <a:ext uri="{FF2B5EF4-FFF2-40B4-BE49-F238E27FC236}">
                  <a16:creationId xmlns:a16="http://schemas.microsoft.com/office/drawing/2014/main" id="{E5D74135-5F42-FBDC-9F9E-10F8154B9401}"/>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4" name="Group 43">
            <a:extLst>
              <a:ext uri="{FF2B5EF4-FFF2-40B4-BE49-F238E27FC236}">
                <a16:creationId xmlns:a16="http://schemas.microsoft.com/office/drawing/2014/main" id="{142C8443-1709-A93B-1D9D-12C247BF030A}"/>
              </a:ext>
            </a:extLst>
          </p:cNvPr>
          <p:cNvGrpSpPr/>
          <p:nvPr userDrawn="1"/>
        </p:nvGrpSpPr>
        <p:grpSpPr>
          <a:xfrm>
            <a:off x="8960209" y="0"/>
            <a:ext cx="183524" cy="6858000"/>
            <a:chOff x="-709" y="0"/>
            <a:chExt cx="491525" cy="6858000"/>
          </a:xfrm>
        </p:grpSpPr>
        <p:sp>
          <p:nvSpPr>
            <p:cNvPr id="45" name="Rectangle 44">
              <a:extLst>
                <a:ext uri="{FF2B5EF4-FFF2-40B4-BE49-F238E27FC236}">
                  <a16:creationId xmlns:a16="http://schemas.microsoft.com/office/drawing/2014/main" id="{EA7B9738-EA00-0140-7132-A1BCC5CCC527}"/>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a:extLst>
                <a:ext uri="{FF2B5EF4-FFF2-40B4-BE49-F238E27FC236}">
                  <a16:creationId xmlns:a16="http://schemas.microsoft.com/office/drawing/2014/main" id="{13725B04-7C80-BB2D-F3D6-CE68FD9B6F1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id="{B9DFB862-DDF6-630B-2425-6EA5EE454C4E}"/>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Rectangle 47">
              <a:extLst>
                <a:ext uri="{FF2B5EF4-FFF2-40B4-BE49-F238E27FC236}">
                  <a16:creationId xmlns:a16="http://schemas.microsoft.com/office/drawing/2014/main" id="{57FDF67D-05AE-BA53-842B-411490F48D6A}"/>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9" name="Group 48">
            <a:extLst>
              <a:ext uri="{FF2B5EF4-FFF2-40B4-BE49-F238E27FC236}">
                <a16:creationId xmlns:a16="http://schemas.microsoft.com/office/drawing/2014/main" id="{4F02CF9B-3E72-B9D0-98E5-354EA40FD331}"/>
              </a:ext>
            </a:extLst>
          </p:cNvPr>
          <p:cNvGrpSpPr/>
          <p:nvPr userDrawn="1"/>
        </p:nvGrpSpPr>
        <p:grpSpPr>
          <a:xfrm rot="10800000">
            <a:off x="-267" y="18864"/>
            <a:ext cx="183524" cy="6858000"/>
            <a:chOff x="-709" y="0"/>
            <a:chExt cx="491525" cy="6858000"/>
          </a:xfrm>
        </p:grpSpPr>
        <p:sp>
          <p:nvSpPr>
            <p:cNvPr id="50" name="Rectangle 49">
              <a:extLst>
                <a:ext uri="{FF2B5EF4-FFF2-40B4-BE49-F238E27FC236}">
                  <a16:creationId xmlns:a16="http://schemas.microsoft.com/office/drawing/2014/main" id="{18DBF4EA-B460-0BA6-4FEF-FB4C330A8C6A}"/>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ectangle 50">
              <a:extLst>
                <a:ext uri="{FF2B5EF4-FFF2-40B4-BE49-F238E27FC236}">
                  <a16:creationId xmlns:a16="http://schemas.microsoft.com/office/drawing/2014/main" id="{335AA00D-42F1-BDCA-0ADE-F38E0CF0A6E7}"/>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id="{524E83CF-99F4-40F7-85A3-ECA524F8BEB9}"/>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a:extLst>
                <a:ext uri="{FF2B5EF4-FFF2-40B4-BE49-F238E27FC236}">
                  <a16:creationId xmlns:a16="http://schemas.microsoft.com/office/drawing/2014/main" id="{7C15706D-1763-625F-2E8F-9001168FD52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55" name="Rectangle 54">
            <a:extLst>
              <a:ext uri="{FF2B5EF4-FFF2-40B4-BE49-F238E27FC236}">
                <a16:creationId xmlns:a16="http://schemas.microsoft.com/office/drawing/2014/main" id="{91B0D369-B154-695E-0895-71789BF7473B}"/>
              </a:ext>
            </a:extLst>
          </p:cNvPr>
          <p:cNvSpPr/>
          <p:nvPr userDrawn="1"/>
        </p:nvSpPr>
        <p:spPr>
          <a:xfrm rot="16200000">
            <a:off x="5502590" y="-3414768"/>
            <a:ext cx="246888" cy="7035932"/>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6" name="Group 25">
            <a:extLst>
              <a:ext uri="{FF2B5EF4-FFF2-40B4-BE49-F238E27FC236}">
                <a16:creationId xmlns:a16="http://schemas.microsoft.com/office/drawing/2014/main" id="{F972CF93-EE0B-00B0-1FCF-58D1839686E2}"/>
              </a:ext>
            </a:extLst>
          </p:cNvPr>
          <p:cNvGrpSpPr/>
          <p:nvPr userDrawn="1"/>
        </p:nvGrpSpPr>
        <p:grpSpPr>
          <a:xfrm>
            <a:off x="0" y="6644302"/>
            <a:ext cx="9144000" cy="248534"/>
            <a:chOff x="0" y="6644302"/>
            <a:chExt cx="12192000" cy="248534"/>
          </a:xfrm>
        </p:grpSpPr>
        <p:sp>
          <p:nvSpPr>
            <p:cNvPr id="27" name="Rectangle 26">
              <a:extLst>
                <a:ext uri="{FF2B5EF4-FFF2-40B4-BE49-F238E27FC236}">
                  <a16:creationId xmlns:a16="http://schemas.microsoft.com/office/drawing/2014/main" id="{F2BBC38B-5D00-C0BA-F419-19455D25190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44B0F18F-92D3-43ED-5E06-A074F6AAF37A}"/>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1A5975D6-74DE-73AB-E4F7-B183840AA7B9}"/>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id="{4D86FCEE-5710-BA16-B888-1EE0A421F04D}"/>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1" name="TextBox 30">
            <a:extLst>
              <a:ext uri="{FF2B5EF4-FFF2-40B4-BE49-F238E27FC236}">
                <a16:creationId xmlns:a16="http://schemas.microsoft.com/office/drawing/2014/main" id="{736CBAA8-9F2C-605D-217C-236535508301}"/>
              </a:ext>
            </a:extLst>
          </p:cNvPr>
          <p:cNvSpPr txBox="1"/>
          <p:nvPr userDrawn="1"/>
        </p:nvSpPr>
        <p:spPr>
          <a:xfrm>
            <a:off x="3028416" y="6634541"/>
            <a:ext cx="30861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spTree>
    <p:extLst>
      <p:ext uri="{BB962C8B-B14F-4D97-AF65-F5344CB8AC3E}">
        <p14:creationId xmlns:p14="http://schemas.microsoft.com/office/powerpoint/2010/main" val="346105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A4D0-DC43-5094-A5C0-9EF243EE9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AF65F-D01C-286E-BD89-53942A563127}"/>
              </a:ext>
            </a:extLst>
          </p:cNvPr>
          <p:cNvSpPr>
            <a:spLocks noGrp="1"/>
          </p:cNvSpPr>
          <p:nvPr>
            <p:ph sz="half" idx="1"/>
          </p:nvPr>
        </p:nvSpPr>
        <p:spPr>
          <a:xfrm>
            <a:off x="628650" y="1825625"/>
            <a:ext cx="3886200" cy="4351338"/>
          </a:xfrm>
        </p:spPr>
        <p:txBody>
          <a:bodyPr>
            <a:normAutofit/>
          </a:bodyPr>
          <a:lstStyle>
            <a:lvl1pPr marL="171450" indent="-171450">
              <a:buFont typeface="Arial" panose="020B0604020202020204" pitchFamily="34" charset="0"/>
              <a:buChar char="•"/>
              <a:defRPr sz="2400"/>
            </a:lvl1pPr>
            <a:lvl2pPr marL="514350" indent="-171450">
              <a:buFont typeface="Arial" panose="020B0604020202020204" pitchFamily="34" charset="0"/>
              <a:buChar char="•"/>
              <a:defRPr sz="2100"/>
            </a:lvl2pPr>
            <a:lvl3pPr marL="857250" indent="-171450">
              <a:buFont typeface="Arial" panose="020B0604020202020204" pitchFamily="34" charset="0"/>
              <a:buChar char="•"/>
              <a:defRPr sz="1800"/>
            </a:lvl3pPr>
            <a:lvl4pPr marL="1200150" indent="-171450">
              <a:buFont typeface="Arial" panose="020B0604020202020204" pitchFamily="34" charset="0"/>
              <a:buChar char="•"/>
              <a:defRPr sz="1500"/>
            </a:lvl4pPr>
            <a:lvl5pPr marL="1543050" indent="-171450">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9674DC-9D32-B88A-CD8F-8157221DC4D6}"/>
              </a:ext>
            </a:extLst>
          </p:cNvPr>
          <p:cNvSpPr>
            <a:spLocks noGrp="1"/>
          </p:cNvSpPr>
          <p:nvPr>
            <p:ph sz="half" idx="2"/>
          </p:nvPr>
        </p:nvSpPr>
        <p:spPr>
          <a:xfrm>
            <a:off x="4629150" y="1825625"/>
            <a:ext cx="3886200" cy="4351338"/>
          </a:xfrm>
        </p:spPr>
        <p:txBody>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B0A9A704-809F-5CE8-6ECC-DEA4F29C8B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53312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9206-58C8-29EB-9722-520B9067733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204D1F-3F05-555F-31C7-F15FABE24C6F}"/>
              </a:ext>
            </a:extLst>
          </p:cNvPr>
          <p:cNvSpPr>
            <a:spLocks noGrp="1"/>
          </p:cNvSpPr>
          <p:nvPr>
            <p:ph type="body" idx="1"/>
          </p:nvPr>
        </p:nvSpPr>
        <p:spPr>
          <a:xfrm>
            <a:off x="629842" y="1681163"/>
            <a:ext cx="3868340"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1AAF2F6-E4A7-5A97-CA80-E4FB66CE7E8E}"/>
              </a:ext>
            </a:extLst>
          </p:cNvPr>
          <p:cNvSpPr>
            <a:spLocks noGrp="1"/>
          </p:cNvSpPr>
          <p:nvPr>
            <p:ph sz="half" idx="2"/>
          </p:nvPr>
        </p:nvSpPr>
        <p:spPr>
          <a:xfrm>
            <a:off x="629842" y="2505075"/>
            <a:ext cx="3868340" cy="3684588"/>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2F2AE0-6AC1-0DB1-ED20-D08B4404A89C}"/>
              </a:ext>
            </a:extLst>
          </p:cNvPr>
          <p:cNvSpPr>
            <a:spLocks noGrp="1"/>
          </p:cNvSpPr>
          <p:nvPr>
            <p:ph type="body" sz="quarter" idx="3"/>
          </p:nvPr>
        </p:nvSpPr>
        <p:spPr>
          <a:xfrm>
            <a:off x="4629150" y="1681163"/>
            <a:ext cx="3887391"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09F194-2D5A-D4E5-A048-476EBDECB998}"/>
              </a:ext>
            </a:extLst>
          </p:cNvPr>
          <p:cNvSpPr>
            <a:spLocks noGrp="1"/>
          </p:cNvSpPr>
          <p:nvPr>
            <p:ph sz="quarter" idx="4"/>
          </p:nvPr>
        </p:nvSpPr>
        <p:spPr>
          <a:xfrm>
            <a:off x="4629150" y="2505075"/>
            <a:ext cx="3887391" cy="3684588"/>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D8DB2F76-4732-D086-FE0F-E44266847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396376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366E-3E42-3603-430F-0E6A053D9D5E}"/>
              </a:ext>
            </a:extLst>
          </p:cNvPr>
          <p:cNvSpPr>
            <a:spLocks noGrp="1"/>
          </p:cNvSpPr>
          <p:nvPr>
            <p:ph type="title"/>
          </p:nvPr>
        </p:nvSpPr>
        <p:spPr/>
        <p:txBody>
          <a:bodyPr/>
          <a:lstStyle/>
          <a:p>
            <a:r>
              <a:rPr lang="en-US"/>
              <a:t>Click to edit Master title style</a:t>
            </a:r>
          </a:p>
        </p:txBody>
      </p:sp>
      <p:pic>
        <p:nvPicPr>
          <p:cNvPr id="6" name="Picture 5" descr="Logo&#10;&#10;Description automatically generated">
            <a:extLst>
              <a:ext uri="{FF2B5EF4-FFF2-40B4-BE49-F238E27FC236}">
                <a16:creationId xmlns:a16="http://schemas.microsoft.com/office/drawing/2014/main" id="{95F0CDD6-B17B-B4BB-FD04-9D17F53D88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80707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4E2FF73-114A-F675-9BA5-A2273BAF26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9574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4E87-E680-EA2B-7E02-124B1E6B2D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48B3C4-2F0F-D7DA-F583-AB698568EFF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049E2B-03F6-5F6A-730E-16D0F04B13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35CD1722-9203-F6BA-A42E-8E7DA9401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10407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F38-66D2-2681-B7A3-358EBF1EB9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2C93B3-B7B7-032D-3FBB-61F26E86A64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678F6C5-6218-C3A0-8C09-1ED0B774A6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8BE40324-DF39-7E91-A98B-22F9500514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422534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FCD612-DB13-9E0D-0962-C8FF9215553A}"/>
              </a:ext>
            </a:extLst>
          </p:cNvPr>
          <p:cNvSpPr txBox="1"/>
          <p:nvPr userDrawn="1"/>
        </p:nvSpPr>
        <p:spPr>
          <a:xfrm>
            <a:off x="7803561" y="6362700"/>
            <a:ext cx="585937" cy="253916"/>
          </a:xfrm>
          <a:prstGeom prst="rect">
            <a:avLst/>
          </a:prstGeom>
          <a:noFill/>
        </p:spPr>
        <p:txBody>
          <a:bodyPr wrap="square" rtlCol="0">
            <a:spAutoFit/>
          </a:bodyPr>
          <a:lstStyle/>
          <a:p>
            <a:pPr algn="r"/>
            <a:fld id="{D16EC036-ABF0-4B85-9C97-B9EDAF4D9D3D}" type="slidenum">
              <a:rPr lang="en-US" sz="1050" smtClean="0"/>
              <a:pPr algn="r"/>
              <a:t>‹#›</a:t>
            </a:fld>
            <a:endParaRPr lang="en-US" sz="1050" dirty="0"/>
          </a:p>
        </p:txBody>
      </p:sp>
      <p:sp>
        <p:nvSpPr>
          <p:cNvPr id="2" name="Title Placeholder 1">
            <a:extLst>
              <a:ext uri="{FF2B5EF4-FFF2-40B4-BE49-F238E27FC236}">
                <a16:creationId xmlns:a16="http://schemas.microsoft.com/office/drawing/2014/main" id="{B54787D4-8A88-EBC2-1132-E7069DC98A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09E13F3-DB45-0D1C-8D18-C55B10A501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a:extLst>
              <a:ext uri="{FF2B5EF4-FFF2-40B4-BE49-F238E27FC236}">
                <a16:creationId xmlns:a16="http://schemas.microsoft.com/office/drawing/2014/main" id="{CADC35BF-6CCF-2E48-C25B-004F6DB1A926}"/>
              </a:ext>
            </a:extLst>
          </p:cNvPr>
          <p:cNvGrpSpPr/>
          <p:nvPr userDrawn="1"/>
        </p:nvGrpSpPr>
        <p:grpSpPr>
          <a:xfrm rot="10800000">
            <a:off x="1" y="0"/>
            <a:ext cx="183524" cy="6858000"/>
            <a:chOff x="-709" y="0"/>
            <a:chExt cx="491525" cy="6858000"/>
          </a:xfrm>
        </p:grpSpPr>
        <p:sp>
          <p:nvSpPr>
            <p:cNvPr id="7" name="Rectangle 6">
              <a:extLst>
                <a:ext uri="{FF2B5EF4-FFF2-40B4-BE49-F238E27FC236}">
                  <a16:creationId xmlns:a16="http://schemas.microsoft.com/office/drawing/2014/main" id="{D28DF2BF-4727-480A-A025-7359DCAFE7A3}"/>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068E1C1-BDD4-DC72-8CA8-185C08E4BD44}"/>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24255DEC-7220-D286-0BA5-3C7207F47992}"/>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2500252F-20C6-4E49-DC9B-A158D66D2A9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TextBox 20">
            <a:extLst>
              <a:ext uri="{FF2B5EF4-FFF2-40B4-BE49-F238E27FC236}">
                <a16:creationId xmlns:a16="http://schemas.microsoft.com/office/drawing/2014/main" id="{623217CD-21EF-C96A-6B46-8D8C00585D23}"/>
              </a:ext>
            </a:extLst>
          </p:cNvPr>
          <p:cNvSpPr txBox="1"/>
          <p:nvPr userDrawn="1"/>
        </p:nvSpPr>
        <p:spPr>
          <a:xfrm rot="16200000">
            <a:off x="-1965771" y="4685183"/>
            <a:ext cx="41148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spTree>
    <p:extLst>
      <p:ext uri="{BB962C8B-B14F-4D97-AF65-F5344CB8AC3E}">
        <p14:creationId xmlns:p14="http://schemas.microsoft.com/office/powerpoint/2010/main" val="166597672"/>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hdr="0" ftr="0" dt="0"/>
  <p:txStyles>
    <p:titleStyle>
      <a:lvl1pPr algn="l" defTabSz="685800" rtl="0" eaLnBrk="1" latinLnBrk="0" hangingPunct="1">
        <a:lnSpc>
          <a:spcPct val="90000"/>
        </a:lnSpc>
        <a:spcBef>
          <a:spcPct val="0"/>
        </a:spcBef>
        <a:buNone/>
        <a:defRPr sz="3300" b="1" kern="1200">
          <a:solidFill>
            <a:srgbClr val="194A6B"/>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ducation.alaska.gov/cnp"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alaska.gov/21cclc#Opportunities" TargetMode="External"/><Relationship Id="rId2" Type="http://schemas.openxmlformats.org/officeDocument/2006/relationships/hyperlink" Target="https://education.alaska.gov/forms/05-26-013.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hyperlink" Target="https://education.alaska.gov/21cclc/pdf/21st%20CCLC%20DEED%20School%20Data%20Sheet%20for%20FY27%20RFA.xlsx"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Jessica.paris@alaska.gov"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s://education.alaska.gov/21cclc/pdf/21st%20CCLC%20DEED%20School%20Data%20Sheet%20for%20FY27%20RFA.xlsx"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Jessica.paris@alaska.gov"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education.alaska.gov/akedchallenge/alaska-strategic-priorities.pdf" TargetMode="External"/><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alaskafec.org/wp-content/uploads/Stronger-Together-Framework.pdf" TargetMode="External"/><Relationship Id="rId2" Type="http://schemas.openxmlformats.org/officeDocument/2006/relationships/hyperlink" Target="https://education.alaska.gov/cn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education.alaska.gov/21cclc#Resourc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hyperlink" Target="https://education.alaska.gov/21cclc#Opportunities"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experience.arcgis.com/experience/20ad1b9c9f4a40a586f3a4c72abe30bf/page/Tribal-Leaders-Directory/" TargetMode="External"/><Relationship Id="rId2" Type="http://schemas.openxmlformats.org/officeDocument/2006/relationships/hyperlink" Target="https://dcced.maps.arcgis.com/apps/dashboards/5800fe9b80a44f6d968f93975bf65179"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ducation.alaska.gov/esea/fedgrants/unallowable-costs-under-uniform-grant-guidance.docx" TargetMode="External"/><Relationship Id="rId2" Type="http://schemas.openxmlformats.org/officeDocument/2006/relationships/hyperlink" Target="https://education.alaska.gov/21cclc/pdf/Comparable%20Cost%20Calculator%20FY27%20FINAL.xlsx" TargetMode="External"/><Relationship Id="rId1" Type="http://schemas.openxmlformats.org/officeDocument/2006/relationships/slideLayout" Target="../slideLayouts/slideLayout2.xml"/><Relationship Id="rId4" Type="http://schemas.openxmlformats.org/officeDocument/2006/relationships/hyperlink" Target="https://education.alaska.gov/esea/fedgrants/allowable-cost-checklist-for-federal-funds.doc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education.alaska.gov/21cclc#Opportunitie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education.alaska.gov/21cclc/"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p:txBody>
          <a:bodyPr/>
          <a:lstStyle/>
          <a:p>
            <a:pPr eaLnBrk="1" hangingPunct="1"/>
            <a:r>
              <a:rPr lang="en-US" altLang="en-US" sz="3600" dirty="0">
                <a:solidFill>
                  <a:schemeClr val="accent1"/>
                </a:solidFill>
              </a:rPr>
              <a:t>21</a:t>
            </a:r>
            <a:r>
              <a:rPr lang="en-US" altLang="en-US" sz="3600" baseline="30000" dirty="0">
                <a:solidFill>
                  <a:schemeClr val="accent1"/>
                </a:solidFill>
              </a:rPr>
              <a:t>st</a:t>
            </a:r>
            <a:r>
              <a:rPr lang="en-US" altLang="en-US" sz="3600" dirty="0">
                <a:solidFill>
                  <a:schemeClr val="accent1"/>
                </a:solidFill>
              </a:rPr>
              <a:t> CCLC FY27 RFA</a:t>
            </a:r>
            <a:br>
              <a:rPr lang="en-US" altLang="en-US" sz="3600" dirty="0">
                <a:solidFill>
                  <a:schemeClr val="accent1"/>
                </a:solidFill>
              </a:rPr>
            </a:br>
            <a:r>
              <a:rPr lang="en-US" altLang="en-US" sz="3600" dirty="0">
                <a:solidFill>
                  <a:schemeClr val="accent1"/>
                </a:solidFill>
              </a:rPr>
              <a:t>Technical Assistance Webinar, Part II</a:t>
            </a:r>
            <a:br>
              <a:rPr lang="en-US" altLang="en-US" sz="3600" dirty="0">
                <a:solidFill>
                  <a:schemeClr val="accent1"/>
                </a:solidFill>
              </a:rPr>
            </a:br>
            <a:r>
              <a:rPr lang="en-US" altLang="en-US" sz="3600" dirty="0">
                <a:solidFill>
                  <a:schemeClr val="accent1"/>
                </a:solidFill>
              </a:rPr>
              <a:t>Grant Application Instructions</a:t>
            </a:r>
          </a:p>
        </p:txBody>
      </p:sp>
      <p:sp>
        <p:nvSpPr>
          <p:cNvPr id="3075" name="Rectangle 3"/>
          <p:cNvSpPr>
            <a:spLocks noGrp="1" noChangeArrowheads="1"/>
          </p:cNvSpPr>
          <p:nvPr>
            <p:ph type="subTitle" idx="1"/>
          </p:nvPr>
        </p:nvSpPr>
        <p:spPr>
          <a:xfrm>
            <a:off x="1066800" y="3447422"/>
            <a:ext cx="6131814" cy="1783080"/>
          </a:xfrm>
        </p:spPr>
        <p:txBody>
          <a:bodyPr>
            <a:noAutofit/>
          </a:bodyPr>
          <a:lstStyle/>
          <a:p>
            <a:pPr eaLnBrk="1" fontAlgn="auto" hangingPunct="1">
              <a:spcAft>
                <a:spcPts val="0"/>
              </a:spcAft>
              <a:buFont typeface="Wingdings 2"/>
              <a:buNone/>
              <a:defRPr/>
            </a:pPr>
            <a:r>
              <a:rPr lang="en-US" altLang="en-US" sz="1600" b="1" dirty="0"/>
              <a:t>Alaska Department of Education &amp; Early Development</a:t>
            </a:r>
          </a:p>
          <a:p>
            <a:pPr>
              <a:defRPr/>
            </a:pPr>
            <a:r>
              <a:rPr lang="en-US" altLang="en-US" sz="1600" b="1" dirty="0"/>
              <a:t>Jessica Paris, 21</a:t>
            </a:r>
            <a:r>
              <a:rPr lang="en-US" altLang="en-US" sz="1600" b="1" baseline="30000" dirty="0"/>
              <a:t>st</a:t>
            </a:r>
            <a:r>
              <a:rPr lang="en-US" altLang="en-US" sz="1600" b="1" dirty="0"/>
              <a:t> CCLC Program Manager</a:t>
            </a:r>
          </a:p>
          <a:p>
            <a:pPr eaLnBrk="1" fontAlgn="auto" hangingPunct="1">
              <a:spcAft>
                <a:spcPts val="0"/>
              </a:spcAft>
              <a:buFont typeface="Wingdings 2"/>
              <a:buNone/>
              <a:defRPr/>
            </a:pPr>
            <a:r>
              <a:rPr lang="en-US" altLang="en-US" sz="1600" b="1" dirty="0"/>
              <a:t>February 27, 2026</a:t>
            </a:r>
          </a:p>
          <a:p>
            <a:pPr eaLnBrk="1" fontAlgn="auto" hangingPunct="1">
              <a:spcAft>
                <a:spcPts val="0"/>
              </a:spcAft>
              <a:buFont typeface="Wingdings 2"/>
              <a:buNone/>
              <a:defRPr/>
            </a:pPr>
            <a:endParaRPr lang="en-US"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eaLnBrk="1" hangingPunct="1"/>
            <a:r>
              <a:rPr lang="en-US" altLang="en-US" dirty="0">
                <a:solidFill>
                  <a:schemeClr val="accent1"/>
                </a:solidFill>
              </a:rPr>
              <a:t>Purpose of 21</a:t>
            </a:r>
            <a:r>
              <a:rPr lang="en-US" altLang="en-US" baseline="30000" dirty="0">
                <a:solidFill>
                  <a:schemeClr val="accent1"/>
                </a:solidFill>
              </a:rPr>
              <a:t>st</a:t>
            </a:r>
            <a:r>
              <a:rPr lang="en-US" altLang="en-US" dirty="0">
                <a:solidFill>
                  <a:schemeClr val="accent1"/>
                </a:solidFill>
              </a:rPr>
              <a:t> CCLC funding </a:t>
            </a:r>
          </a:p>
        </p:txBody>
      </p:sp>
      <p:sp>
        <p:nvSpPr>
          <p:cNvPr id="6147" name="Content Placeholder 2"/>
          <p:cNvSpPr>
            <a:spLocks noGrp="1"/>
          </p:cNvSpPr>
          <p:nvPr>
            <p:ph sz="half" idx="1"/>
          </p:nvPr>
        </p:nvSpPr>
        <p:spPr>
          <a:xfrm>
            <a:off x="659130" y="1828800"/>
            <a:ext cx="5360670" cy="3977640"/>
          </a:xfrm>
        </p:spPr>
        <p:txBody>
          <a:bodyPr>
            <a:normAutofit/>
          </a:bodyPr>
          <a:lstStyle/>
          <a:p>
            <a:pPr eaLnBrk="1" fontAlgn="auto" hangingPunct="1">
              <a:spcAft>
                <a:spcPts val="0"/>
              </a:spcAft>
              <a:buSzPct val="100000"/>
              <a:defRPr/>
            </a:pPr>
            <a:r>
              <a:rPr lang="en-US" altLang="en-US" dirty="0"/>
              <a:t>Increase student academic achievement</a:t>
            </a:r>
          </a:p>
          <a:p>
            <a:pPr eaLnBrk="1" fontAlgn="auto" hangingPunct="1">
              <a:spcAft>
                <a:spcPts val="0"/>
              </a:spcAft>
              <a:buSzPct val="100000"/>
              <a:defRPr/>
            </a:pPr>
            <a:endParaRPr lang="en-US" altLang="en-US" dirty="0"/>
          </a:p>
          <a:p>
            <a:pPr eaLnBrk="1" fontAlgn="auto" hangingPunct="1">
              <a:spcAft>
                <a:spcPts val="0"/>
              </a:spcAft>
              <a:buSzPct val="100000"/>
              <a:defRPr/>
            </a:pPr>
            <a:r>
              <a:rPr lang="en-US" altLang="en-US" dirty="0"/>
              <a:t>Provide educational opportunities </a:t>
            </a:r>
            <a:r>
              <a:rPr lang="en-US" altLang="en-US" b="1" dirty="0"/>
              <a:t>outside</a:t>
            </a:r>
            <a:r>
              <a:rPr lang="en-US" altLang="en-US" dirty="0"/>
              <a:t> of the school day that align with regular day</a:t>
            </a:r>
          </a:p>
          <a:p>
            <a:pPr eaLnBrk="1" fontAlgn="auto" hangingPunct="1">
              <a:spcAft>
                <a:spcPts val="0"/>
              </a:spcAft>
              <a:buSzPct val="100000"/>
              <a:defRPr/>
            </a:pPr>
            <a:endParaRPr lang="en-US" altLang="en-US" dirty="0"/>
          </a:p>
          <a:p>
            <a:pPr eaLnBrk="1" fontAlgn="auto" hangingPunct="1">
              <a:spcAft>
                <a:spcPts val="0"/>
              </a:spcAft>
              <a:buSzPct val="100000"/>
              <a:defRPr/>
            </a:pPr>
            <a:r>
              <a:rPr lang="en-US" altLang="en-US" dirty="0"/>
              <a:t>Particularly for students who attend high-poverty, low-performing schools</a:t>
            </a:r>
          </a:p>
          <a:p>
            <a:pPr marL="0" indent="0" eaLnBrk="1" fontAlgn="auto" hangingPunct="1">
              <a:spcAft>
                <a:spcPts val="0"/>
              </a:spcAft>
              <a:buFont typeface="Wingdings 2"/>
              <a:buNone/>
              <a:defRPr/>
            </a:pPr>
            <a:endParaRPr lang="en-US" altLang="en-US" dirty="0"/>
          </a:p>
        </p:txBody>
      </p:sp>
      <p:pic>
        <p:nvPicPr>
          <p:cNvPr id="22532" name="Picture 4" descr="young child walking to school buildi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0" y="3817620"/>
            <a:ext cx="2660073" cy="2086495"/>
          </a:xfrm>
          <a:noFill/>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eaLnBrk="1" hangingPunct="1"/>
            <a:r>
              <a:rPr lang="en-US" altLang="en-US" dirty="0">
                <a:solidFill>
                  <a:schemeClr val="accent1"/>
                </a:solidFill>
              </a:rPr>
              <a:t>Increase academic achievement</a:t>
            </a:r>
          </a:p>
        </p:txBody>
      </p:sp>
      <p:sp>
        <p:nvSpPr>
          <p:cNvPr id="6147" name="Content Placeholder 2"/>
          <p:cNvSpPr>
            <a:spLocks noGrp="1"/>
          </p:cNvSpPr>
          <p:nvPr>
            <p:ph idx="1"/>
          </p:nvPr>
        </p:nvSpPr>
        <p:spPr>
          <a:xfrm>
            <a:off x="660977" y="1828800"/>
            <a:ext cx="5943600" cy="4050792"/>
          </a:xfrm>
        </p:spPr>
        <p:txBody>
          <a:bodyPr>
            <a:normAutofit fontScale="25000" lnSpcReduction="20000"/>
          </a:bodyPr>
          <a:lstStyle/>
          <a:p>
            <a:pPr marL="0" indent="0" eaLnBrk="1" fontAlgn="auto" hangingPunct="1">
              <a:lnSpc>
                <a:spcPct val="120000"/>
              </a:lnSpc>
              <a:spcBef>
                <a:spcPts val="0"/>
              </a:spcBef>
              <a:buSzPct val="100000"/>
              <a:buNone/>
              <a:defRPr/>
            </a:pPr>
            <a:r>
              <a:rPr lang="en-US" altLang="en-US" sz="6400" b="1" dirty="0">
                <a:latin typeface="Calibri" panose="020F0502020204030204" pitchFamily="34" charset="0"/>
                <a:cs typeface="Calibri" panose="020F0502020204030204" pitchFamily="34" charset="0"/>
              </a:rPr>
              <a:t>Academic assistance</a:t>
            </a:r>
          </a:p>
          <a:p>
            <a:pPr eaLnBrk="1" hangingPunct="1">
              <a:lnSpc>
                <a:spcPct val="120000"/>
              </a:lnSpc>
              <a:spcBef>
                <a:spcPts val="0"/>
              </a:spcBef>
              <a:buFont typeface="Arial" panose="020B0604020202020204" pitchFamily="34" charset="0"/>
              <a:buChar char="•"/>
            </a:pPr>
            <a:r>
              <a:rPr lang="en-US" altLang="en-US" sz="4800" dirty="0">
                <a:latin typeface="Calibri" panose="020F0502020204030204" pitchFamily="34" charset="0"/>
                <a:cs typeface="Calibri" panose="020F0502020204030204" pitchFamily="34" charset="0"/>
              </a:rPr>
              <a:t>English language arts and mathematics instruction</a:t>
            </a:r>
          </a:p>
          <a:p>
            <a:pPr eaLnBrk="1" hangingPunct="1">
              <a:lnSpc>
                <a:spcPct val="120000"/>
              </a:lnSpc>
              <a:spcBef>
                <a:spcPts val="0"/>
              </a:spcBef>
              <a:buFont typeface="Arial" panose="020B0604020202020204" pitchFamily="34" charset="0"/>
              <a:buChar char="•"/>
            </a:pPr>
            <a:r>
              <a:rPr lang="en-US" altLang="en-US" sz="4800" dirty="0">
                <a:latin typeface="Calibri" panose="020F0502020204030204" pitchFamily="34" charset="0"/>
                <a:cs typeface="Calibri" panose="020F0502020204030204" pitchFamily="34" charset="0"/>
              </a:rPr>
              <a:t>Targeted tutoring, skill building</a:t>
            </a:r>
          </a:p>
          <a:p>
            <a:pPr eaLnBrk="1" hangingPunct="1">
              <a:lnSpc>
                <a:spcPct val="120000"/>
              </a:lnSpc>
              <a:spcBef>
                <a:spcPts val="0"/>
              </a:spcBef>
              <a:buFont typeface="Arial" panose="020B0604020202020204" pitchFamily="34" charset="0"/>
              <a:buChar char="•"/>
            </a:pPr>
            <a:r>
              <a:rPr lang="en-US" altLang="en-US" sz="4800" dirty="0">
                <a:latin typeface="Calibri" panose="020F0502020204030204" pitchFamily="34" charset="0"/>
                <a:cs typeface="Calibri" panose="020F0502020204030204" pitchFamily="34" charset="0"/>
              </a:rPr>
              <a:t>Homework/classwork help</a:t>
            </a:r>
          </a:p>
          <a:p>
            <a:pPr eaLnBrk="1" hangingPunct="1">
              <a:lnSpc>
                <a:spcPct val="120000"/>
              </a:lnSpc>
              <a:spcBef>
                <a:spcPts val="0"/>
              </a:spcBef>
              <a:buFont typeface="Arial" panose="020B0604020202020204" pitchFamily="34" charset="0"/>
              <a:buChar char="•"/>
            </a:pPr>
            <a:r>
              <a:rPr lang="en-US" altLang="en-US" sz="4800" dirty="0">
                <a:latin typeface="Calibri" panose="020F0502020204030204" pitchFamily="34" charset="0"/>
                <a:cs typeface="Calibri" panose="020F0502020204030204" pitchFamily="34" charset="0"/>
              </a:rPr>
              <a:t>Credit recovery, Credit accrual</a:t>
            </a:r>
          </a:p>
          <a:p>
            <a:pPr eaLnBrk="1" hangingPunct="1">
              <a:lnSpc>
                <a:spcPct val="120000"/>
              </a:lnSpc>
              <a:spcBef>
                <a:spcPts val="0"/>
              </a:spcBef>
              <a:buFont typeface="Arial" panose="020B0604020202020204" pitchFamily="34" charset="0"/>
              <a:buChar char="•"/>
            </a:pPr>
            <a:r>
              <a:rPr lang="en-US" altLang="en-US" sz="4800" dirty="0">
                <a:latin typeface="Calibri" panose="020F0502020204030204" pitchFamily="34" charset="0"/>
                <a:cs typeface="Calibri" panose="020F0502020204030204" pitchFamily="34" charset="0"/>
              </a:rPr>
              <a:t>Smaller student to staff ratio; aligns with regular school day</a:t>
            </a:r>
          </a:p>
          <a:p>
            <a:pPr marL="0" indent="0" eaLnBrk="1" fontAlgn="auto" hangingPunct="1">
              <a:lnSpc>
                <a:spcPct val="120000"/>
              </a:lnSpc>
              <a:spcBef>
                <a:spcPts val="0"/>
              </a:spcBef>
              <a:buSzPct val="100000"/>
              <a:buNone/>
              <a:defRPr/>
            </a:pPr>
            <a:r>
              <a:rPr lang="en-US" altLang="en-US" sz="6400" b="1" dirty="0">
                <a:latin typeface="Calibri" panose="020F0502020204030204" pitchFamily="34" charset="0"/>
                <a:cs typeface="Calibri" panose="020F0502020204030204" pitchFamily="34" charset="0"/>
              </a:rPr>
              <a:t>Educational enrichment</a:t>
            </a:r>
          </a:p>
          <a:p>
            <a:pPr>
              <a:lnSpc>
                <a:spcPct val="120000"/>
              </a:lnSpc>
              <a:spcBef>
                <a:spcPts val="0"/>
              </a:spcBef>
              <a:buFont typeface="Arial" panose="020B0604020202020204" pitchFamily="34" charset="0"/>
              <a:buChar char="•"/>
              <a:defRPr/>
            </a:pPr>
            <a:r>
              <a:rPr lang="en-US" altLang="en-US" sz="4800" dirty="0">
                <a:latin typeface="Calibri" panose="020F0502020204030204" pitchFamily="34" charset="0"/>
                <a:cs typeface="Calibri" panose="020F0502020204030204" pitchFamily="34" charset="0"/>
              </a:rPr>
              <a:t>STEM projects, science clubs, coding, robotics, math games, </a:t>
            </a:r>
          </a:p>
          <a:p>
            <a:pPr>
              <a:lnSpc>
                <a:spcPct val="120000"/>
              </a:lnSpc>
              <a:spcBef>
                <a:spcPts val="0"/>
              </a:spcBef>
              <a:buFont typeface="Arial" panose="020B0604020202020204" pitchFamily="34" charset="0"/>
              <a:buChar char="•"/>
              <a:defRPr/>
            </a:pPr>
            <a:r>
              <a:rPr lang="en-US" altLang="en-US" sz="4800" dirty="0">
                <a:latin typeface="Calibri" panose="020F0502020204030204" pitchFamily="34" charset="0"/>
                <a:cs typeface="Calibri" panose="020F0502020204030204" pitchFamily="34" charset="0"/>
              </a:rPr>
              <a:t>Art, music, theatre, cultural activities, second language, cooking, dance, chess</a:t>
            </a:r>
          </a:p>
          <a:p>
            <a:pPr>
              <a:lnSpc>
                <a:spcPct val="120000"/>
              </a:lnSpc>
              <a:spcBef>
                <a:spcPts val="0"/>
              </a:spcBef>
              <a:buFont typeface="Arial" panose="020B0604020202020204" pitchFamily="34" charset="0"/>
              <a:buChar char="•"/>
              <a:defRPr/>
            </a:pPr>
            <a:r>
              <a:rPr lang="en-US" altLang="en-US" sz="4800" dirty="0">
                <a:latin typeface="Calibri" panose="020F0502020204030204" pitchFamily="34" charset="0"/>
                <a:cs typeface="Calibri" panose="020F0502020204030204" pitchFamily="34" charset="0"/>
              </a:rPr>
              <a:t>Structured physical activity—archery, swimming, NYO, Girls on the Run </a:t>
            </a:r>
          </a:p>
          <a:p>
            <a:pPr>
              <a:lnSpc>
                <a:spcPct val="120000"/>
              </a:lnSpc>
              <a:spcBef>
                <a:spcPts val="0"/>
              </a:spcBef>
              <a:buFont typeface="Arial" panose="020B0604020202020204" pitchFamily="34" charset="0"/>
              <a:buChar char="•"/>
              <a:defRPr/>
            </a:pPr>
            <a:r>
              <a:rPr lang="en-US" altLang="en-US" sz="4800" dirty="0">
                <a:latin typeface="Calibri" panose="020F0502020204030204" pitchFamily="34" charset="0"/>
                <a:cs typeface="Calibri" panose="020F0502020204030204" pitchFamily="34" charset="0"/>
              </a:rPr>
              <a:t>Career readiness &amp; competency building, employer-recognized credentials, service learning</a:t>
            </a:r>
          </a:p>
          <a:p>
            <a:pPr marL="0" indent="0">
              <a:lnSpc>
                <a:spcPct val="120000"/>
              </a:lnSpc>
              <a:spcBef>
                <a:spcPts val="0"/>
              </a:spcBef>
              <a:buSzPct val="100000"/>
              <a:buNone/>
              <a:defRPr/>
            </a:pPr>
            <a:r>
              <a:rPr lang="en-US" altLang="en-US" sz="6400" b="1" dirty="0">
                <a:latin typeface="Calibri" panose="020F0502020204030204" pitchFamily="34" charset="0"/>
                <a:cs typeface="Calibri" panose="020F0502020204030204" pitchFamily="34" charset="0"/>
              </a:rPr>
              <a:t>Social, Emotional, Non-cognitive and/or life skills building</a:t>
            </a:r>
          </a:p>
          <a:p>
            <a:pPr>
              <a:lnSpc>
                <a:spcPct val="120000"/>
              </a:lnSpc>
              <a:spcBef>
                <a:spcPts val="0"/>
              </a:spcBef>
              <a:buFont typeface="Arial" panose="020B0604020202020204" pitchFamily="34" charset="0"/>
              <a:buChar char="•"/>
            </a:pPr>
            <a:r>
              <a:rPr lang="en-US" altLang="en-US" sz="4800" dirty="0">
                <a:latin typeface="Calibri" panose="020F0502020204030204" pitchFamily="34" charset="0"/>
                <a:cs typeface="Calibri" panose="020F0502020204030204" pitchFamily="34" charset="0"/>
              </a:rPr>
              <a:t>Intentionally designed to support Positive Youth Development</a:t>
            </a:r>
          </a:p>
          <a:p>
            <a:pPr>
              <a:lnSpc>
                <a:spcPct val="120000"/>
              </a:lnSpc>
              <a:spcBef>
                <a:spcPts val="0"/>
              </a:spcBef>
              <a:buFont typeface="Arial" panose="020B0604020202020204" pitchFamily="34" charset="0"/>
              <a:buChar char="•"/>
            </a:pPr>
            <a:r>
              <a:rPr lang="en-US" altLang="en-US" sz="4800" dirty="0">
                <a:latin typeface="Calibri" panose="020F0502020204030204" pitchFamily="34" charset="0"/>
                <a:cs typeface="Calibri" panose="020F0502020204030204" pitchFamily="34" charset="0"/>
              </a:rPr>
              <a:t>Social/Emotional instruction with evidence-based curriculum</a:t>
            </a:r>
          </a:p>
          <a:p>
            <a:pPr>
              <a:lnSpc>
                <a:spcPct val="120000"/>
              </a:lnSpc>
              <a:spcBef>
                <a:spcPts val="0"/>
              </a:spcBef>
              <a:buFont typeface="Arial" panose="020B0604020202020204" pitchFamily="34" charset="0"/>
              <a:buChar char="•"/>
            </a:pPr>
            <a:r>
              <a:rPr lang="en-US" altLang="en-US" sz="4800" dirty="0">
                <a:latin typeface="Calibri" panose="020F0502020204030204" pitchFamily="34" charset="0"/>
                <a:cs typeface="Calibri" panose="020F0502020204030204" pitchFamily="34" charset="0"/>
              </a:rPr>
              <a:t>Skill practice embedded in project-based learning </a:t>
            </a:r>
          </a:p>
          <a:p>
            <a:pPr>
              <a:lnSpc>
                <a:spcPct val="120000"/>
              </a:lnSpc>
              <a:spcBef>
                <a:spcPts val="0"/>
              </a:spcBef>
              <a:buFont typeface="Arial" panose="020B0604020202020204" pitchFamily="34" charset="0"/>
              <a:buChar char="•"/>
            </a:pPr>
            <a:r>
              <a:rPr lang="en-US" altLang="en-US" sz="4800" dirty="0">
                <a:latin typeface="Calibri" panose="020F0502020204030204" pitchFamily="34" charset="0"/>
                <a:cs typeface="Calibri" panose="020F0502020204030204" pitchFamily="34" charset="0"/>
              </a:rPr>
              <a:t>Drug and violence prevention, counseling</a:t>
            </a:r>
          </a:p>
          <a:p>
            <a:pPr marL="0" indent="0" fontAlgn="auto">
              <a:lnSpc>
                <a:spcPct val="120000"/>
              </a:lnSpc>
              <a:spcBef>
                <a:spcPts val="0"/>
              </a:spcBef>
              <a:buSzPct val="100000"/>
              <a:buNone/>
              <a:defRPr/>
            </a:pPr>
            <a:r>
              <a:rPr lang="en-US" altLang="en-US" sz="6400" b="1" dirty="0">
                <a:latin typeface="Calibri" panose="020F0502020204030204" pitchFamily="34" charset="0"/>
                <a:cs typeface="Calibri" panose="020F0502020204030204" pitchFamily="34" charset="0"/>
              </a:rPr>
              <a:t>Support family engagement</a:t>
            </a:r>
          </a:p>
          <a:p>
            <a:pPr>
              <a:lnSpc>
                <a:spcPct val="120000"/>
              </a:lnSpc>
              <a:spcBef>
                <a:spcPts val="0"/>
              </a:spcBef>
              <a:buFont typeface="Arial" panose="020B0604020202020204" pitchFamily="34" charset="0"/>
              <a:buChar char="•"/>
              <a:defRPr/>
            </a:pPr>
            <a:r>
              <a:rPr lang="en-US" altLang="en-US" sz="4800" dirty="0">
                <a:latin typeface="Calibri" panose="020F0502020204030204" pitchFamily="34" charset="0"/>
                <a:cs typeface="Calibri" panose="020F0502020204030204" pitchFamily="34" charset="0"/>
              </a:rPr>
              <a:t>Family literacy or math night</a:t>
            </a:r>
          </a:p>
          <a:p>
            <a:pPr>
              <a:lnSpc>
                <a:spcPct val="120000"/>
              </a:lnSpc>
              <a:spcBef>
                <a:spcPts val="0"/>
              </a:spcBef>
              <a:buFont typeface="Arial" panose="020B0604020202020204" pitchFamily="34" charset="0"/>
              <a:buChar char="•"/>
              <a:defRPr/>
            </a:pPr>
            <a:r>
              <a:rPr lang="en-US" altLang="en-US" sz="4800" dirty="0">
                <a:latin typeface="Calibri" panose="020F0502020204030204" pitchFamily="34" charset="0"/>
                <a:cs typeface="Calibri" panose="020F0502020204030204" pitchFamily="34" charset="0"/>
              </a:rPr>
              <a:t>Train parent to use online resources</a:t>
            </a:r>
          </a:p>
          <a:p>
            <a:pPr>
              <a:lnSpc>
                <a:spcPct val="120000"/>
              </a:lnSpc>
              <a:spcBef>
                <a:spcPts val="0"/>
              </a:spcBef>
              <a:buFont typeface="Arial" panose="020B0604020202020204" pitchFamily="34" charset="0"/>
              <a:buChar char="•"/>
              <a:defRPr/>
            </a:pPr>
            <a:r>
              <a:rPr lang="en-US" altLang="en-US" sz="4800" dirty="0">
                <a:latin typeface="Calibri" panose="020F0502020204030204" pitchFamily="34" charset="0"/>
                <a:cs typeface="Calibri" panose="020F0502020204030204" pitchFamily="34" charset="0"/>
              </a:rPr>
              <a:t>Facebook and newsletter stories</a:t>
            </a:r>
          </a:p>
          <a:p>
            <a:pPr>
              <a:lnSpc>
                <a:spcPct val="120000"/>
              </a:lnSpc>
              <a:spcBef>
                <a:spcPts val="0"/>
              </a:spcBef>
              <a:buFont typeface="Arial" panose="020B0604020202020204" pitchFamily="34" charset="0"/>
              <a:buChar char="•"/>
              <a:defRPr/>
            </a:pPr>
            <a:r>
              <a:rPr lang="en-US" altLang="en-US" sz="4800" dirty="0">
                <a:latin typeface="Calibri" panose="020F0502020204030204" pitchFamily="34" charset="0"/>
                <a:cs typeface="Calibri" panose="020F0502020204030204" pitchFamily="34" charset="0"/>
              </a:rPr>
              <a:t>Parent as volunteers, instructors, advisors</a:t>
            </a:r>
          </a:p>
          <a:p>
            <a:pPr marL="274638" lvl="1" indent="0" eaLnBrk="1" fontAlgn="auto" hangingPunct="1">
              <a:spcAft>
                <a:spcPts val="0"/>
              </a:spcAft>
              <a:buSzPct val="100000"/>
              <a:buFont typeface="Wingdings" panose="05000000000000000000" pitchFamily="2" charset="2"/>
              <a:buNone/>
              <a:defRPr/>
            </a:pPr>
            <a:endParaRPr lang="en-US" altLang="en-US" dirty="0"/>
          </a:p>
          <a:p>
            <a:pPr marL="0" indent="0" eaLnBrk="1" fontAlgn="auto" hangingPunct="1">
              <a:spcAft>
                <a:spcPts val="0"/>
              </a:spcAft>
              <a:buFont typeface="Wingdings 2"/>
              <a:buNone/>
              <a:defRPr/>
            </a:pPr>
            <a:endParaRPr lang="en-US" altLang="en-US" dirty="0"/>
          </a:p>
        </p:txBody>
      </p:sp>
      <p:pic>
        <p:nvPicPr>
          <p:cNvPr id="5" name="Content Placeholder 2" descr="kids garden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999672"/>
            <a:ext cx="2309995" cy="16119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2BF75-1C59-F9C2-7B27-ADA6D3849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FDA89-C055-25A9-4781-EDA837A54ABB}"/>
              </a:ext>
            </a:extLst>
          </p:cNvPr>
          <p:cNvSpPr>
            <a:spLocks noGrp="1"/>
          </p:cNvSpPr>
          <p:nvPr>
            <p:ph type="title"/>
          </p:nvPr>
        </p:nvSpPr>
        <p:spPr/>
        <p:txBody>
          <a:bodyPr/>
          <a:lstStyle/>
          <a:p>
            <a:r>
              <a:rPr lang="en-US" altLang="en-US" dirty="0">
                <a:solidFill>
                  <a:schemeClr val="accent1"/>
                </a:solidFill>
              </a:rPr>
              <a:t>What are effective program schedules?</a:t>
            </a:r>
            <a:endParaRPr lang="en-US" dirty="0">
              <a:solidFill>
                <a:schemeClr val="accent1"/>
              </a:solidFill>
            </a:endParaRPr>
          </a:p>
        </p:txBody>
      </p:sp>
      <p:sp>
        <p:nvSpPr>
          <p:cNvPr id="3" name="Content Placeholder 2">
            <a:extLst>
              <a:ext uri="{FF2B5EF4-FFF2-40B4-BE49-F238E27FC236}">
                <a16:creationId xmlns:a16="http://schemas.microsoft.com/office/drawing/2014/main" id="{6299BB88-23EB-D4D6-35A6-348A886F39CE}"/>
              </a:ext>
            </a:extLst>
          </p:cNvPr>
          <p:cNvSpPr>
            <a:spLocks noGrp="1"/>
          </p:cNvSpPr>
          <p:nvPr>
            <p:ph idx="1"/>
          </p:nvPr>
        </p:nvSpPr>
        <p:spPr>
          <a:xfrm>
            <a:off x="628650" y="1825625"/>
            <a:ext cx="8058150" cy="4351338"/>
          </a:xfrm>
        </p:spPr>
        <p:txBody>
          <a:bodyPr>
            <a:normAutofit fontScale="85000" lnSpcReduction="20000"/>
          </a:bodyPr>
          <a:lstStyle/>
          <a:p>
            <a:pPr>
              <a:spcBef>
                <a:spcPct val="0"/>
              </a:spcBef>
              <a:spcAft>
                <a:spcPts val="1200"/>
              </a:spcAft>
            </a:pPr>
            <a:r>
              <a:rPr lang="en-US" altLang="en-US" b="1" dirty="0"/>
              <a:t>Variety of classes and choice </a:t>
            </a:r>
            <a:r>
              <a:rPr lang="en-US" altLang="en-US" dirty="0"/>
              <a:t>that attract voluntary participation and meet student needs and match staff skills</a:t>
            </a:r>
          </a:p>
          <a:p>
            <a:pPr>
              <a:spcBef>
                <a:spcPct val="0"/>
              </a:spcBef>
              <a:spcAft>
                <a:spcPts val="1200"/>
              </a:spcAft>
            </a:pPr>
            <a:r>
              <a:rPr lang="en-US" altLang="en-US" b="1" dirty="0"/>
              <a:t>Sustained units </a:t>
            </a:r>
            <a:r>
              <a:rPr lang="en-US" altLang="en-US" dirty="0"/>
              <a:t>(not one-offs) that allow students to progress</a:t>
            </a:r>
          </a:p>
          <a:p>
            <a:pPr>
              <a:spcBef>
                <a:spcPct val="0"/>
              </a:spcBef>
              <a:spcAft>
                <a:spcPts val="1200"/>
              </a:spcAft>
            </a:pPr>
            <a:r>
              <a:rPr lang="en-US" altLang="en-US" b="1" dirty="0"/>
              <a:t>Participation in different types of programming</a:t>
            </a:r>
            <a:r>
              <a:rPr lang="en-US" altLang="en-US" dirty="0"/>
              <a:t> (e.g. academic and enrichment and SEL) is allowed/encouraged/required</a:t>
            </a:r>
          </a:p>
          <a:p>
            <a:pPr>
              <a:spcBef>
                <a:spcPct val="0"/>
              </a:spcBef>
              <a:spcAft>
                <a:spcPts val="1200"/>
              </a:spcAft>
            </a:pPr>
            <a:r>
              <a:rPr lang="en-US" altLang="en-US" b="1" dirty="0"/>
              <a:t>“Veggies” shouldn’t have to compete with “dessert”</a:t>
            </a:r>
            <a:endParaRPr lang="en-US" altLang="en-US" dirty="0"/>
          </a:p>
          <a:p>
            <a:pPr>
              <a:spcBef>
                <a:spcPct val="0"/>
              </a:spcBef>
              <a:spcAft>
                <a:spcPts val="1200"/>
              </a:spcAft>
              <a:defRPr/>
            </a:pPr>
            <a:r>
              <a:rPr kumimoji="0" lang="en-US" altLang="en-US" b="1" i="0" u="none" strike="noStrike" kern="1200" cap="none" spc="0" normalizeH="0" baseline="0" noProof="0" dirty="0">
                <a:ln>
                  <a:noFill/>
                </a:ln>
                <a:solidFill>
                  <a:prstClr val="black"/>
                </a:solidFill>
                <a:effectLst/>
                <a:uLnTx/>
                <a:uFillTx/>
                <a:latin typeface="Calibri" panose="020F0502020204030204"/>
                <a:ea typeface="+mn-ea"/>
                <a:cs typeface="+mn-cs"/>
              </a:rPr>
              <a:t>Small class sizes </a:t>
            </a:r>
            <a:r>
              <a:rPr kumimoji="0" lang="en-US" altLang="en-US" i="0" u="none" strike="noStrike" kern="1200" cap="none" spc="0" normalizeH="0" baseline="0" noProof="0" dirty="0">
                <a:ln>
                  <a:noFill/>
                </a:ln>
                <a:solidFill>
                  <a:prstClr val="black"/>
                </a:solidFill>
                <a:effectLst/>
                <a:uLnTx/>
                <a:uFillTx/>
                <a:latin typeface="Calibri" panose="020F0502020204030204"/>
                <a:ea typeface="+mn-ea"/>
                <a:cs typeface="+mn-cs"/>
              </a:rPr>
              <a:t>that </a:t>
            </a:r>
            <a:r>
              <a:rPr kumimoji="0" lang="en-US" altLang="en-US" b="0" i="0" u="none" strike="noStrike" kern="1200" cap="none" spc="0" normalizeH="0" baseline="0" noProof="0" dirty="0">
                <a:ln>
                  <a:noFill/>
                </a:ln>
                <a:solidFill>
                  <a:prstClr val="black"/>
                </a:solidFill>
                <a:effectLst/>
                <a:uLnTx/>
                <a:uFillTx/>
                <a:latin typeface="Calibri" panose="020F0502020204030204"/>
                <a:ea typeface="+mn-ea"/>
                <a:cs typeface="+mn-cs"/>
              </a:rPr>
              <a:t>allow for more 1 on 1, student leadership, relationship building, staff who can’t manage 30 students</a:t>
            </a:r>
          </a:p>
          <a:p>
            <a:pPr>
              <a:spcBef>
                <a:spcPct val="0"/>
              </a:spcBef>
              <a:spcAft>
                <a:spcPts val="1200"/>
              </a:spcAft>
              <a:defRPr/>
            </a:pPr>
            <a:r>
              <a:rPr lang="en-US" altLang="en-US" b="1" dirty="0">
                <a:solidFill>
                  <a:prstClr val="black"/>
                </a:solidFill>
              </a:rPr>
              <a:t>One- or two-day commitment per week</a:t>
            </a:r>
            <a:r>
              <a:rPr lang="en-US" altLang="en-US" dirty="0">
                <a:solidFill>
                  <a:prstClr val="black"/>
                </a:solidFill>
              </a:rPr>
              <a:t> from instructional staff allowable</a:t>
            </a:r>
          </a:p>
          <a:p>
            <a:pPr>
              <a:spcBef>
                <a:spcPct val="0"/>
              </a:spcBef>
              <a:spcAft>
                <a:spcPts val="1200"/>
              </a:spcAft>
              <a:defRPr/>
            </a:pPr>
            <a:r>
              <a:rPr lang="en-US" altLang="en-US" b="1" dirty="0">
                <a:solidFill>
                  <a:prstClr val="black"/>
                </a:solidFill>
              </a:rPr>
              <a:t>One “super” or “club” day </a:t>
            </a:r>
            <a:r>
              <a:rPr lang="en-US" altLang="en-US" dirty="0">
                <a:solidFill>
                  <a:prstClr val="black"/>
                </a:solidFill>
              </a:rPr>
              <a:t>different from other days</a:t>
            </a:r>
            <a:endParaRPr kumimoji="0" lang="en-US" alt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a:spcBef>
                <a:spcPct val="0"/>
              </a:spcBef>
              <a:spcAft>
                <a:spcPts val="1200"/>
              </a:spcAft>
              <a:defRPr/>
            </a:pPr>
            <a:r>
              <a:rPr lang="en-US" altLang="en-US" b="1" dirty="0">
                <a:solidFill>
                  <a:prstClr val="black"/>
                </a:solidFill>
                <a:latin typeface="Calibri" panose="020F0502020204030204"/>
              </a:rPr>
              <a:t>Ability to earn high school credit </a:t>
            </a:r>
            <a:r>
              <a:rPr lang="en-US" altLang="en-US" dirty="0">
                <a:solidFill>
                  <a:prstClr val="black"/>
                </a:solidFill>
                <a:latin typeface="Calibri" panose="020F0502020204030204"/>
              </a:rPr>
              <a:t>or employer- or industry-recognized credential</a:t>
            </a:r>
          </a:p>
          <a:p>
            <a:pPr>
              <a:spcBef>
                <a:spcPct val="0"/>
              </a:spcBef>
              <a:spcAft>
                <a:spcPts val="1200"/>
              </a:spcAft>
              <a:defRPr/>
            </a:pPr>
            <a:r>
              <a:rPr lang="en-US" altLang="en-US" b="1" dirty="0">
                <a:solidFill>
                  <a:prstClr val="black"/>
                </a:solidFill>
                <a:latin typeface="Calibri" panose="020F0502020204030204"/>
              </a:rPr>
              <a:t>Coordinated with other popular programming </a:t>
            </a:r>
            <a:r>
              <a:rPr lang="en-US" altLang="en-US" dirty="0">
                <a:solidFill>
                  <a:prstClr val="black"/>
                </a:solidFill>
                <a:latin typeface="Calibri" panose="020F0502020204030204"/>
              </a:rPr>
              <a:t>instead of competing</a:t>
            </a:r>
          </a:p>
          <a:p>
            <a:pPr marL="342900" marR="0" lvl="1" indent="0" algn="l" defTabSz="685800" rtl="0" eaLnBrk="1" fontAlgn="auto" latinLnBrk="0" hangingPunct="1">
              <a:lnSpc>
                <a:spcPct val="90000"/>
              </a:lnSpc>
              <a:spcBef>
                <a:spcPct val="0"/>
              </a:spcBef>
              <a:spcAft>
                <a:spcPts val="600"/>
              </a:spcAft>
              <a:buClrTx/>
              <a:buSzTx/>
              <a:buNone/>
              <a:tabLst/>
              <a:defRPr/>
            </a:pPr>
            <a:endParaRPr kumimoji="0" lang="en-US" alt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ct val="0"/>
              </a:spcBef>
              <a:spcAft>
                <a:spcPts val="600"/>
              </a:spcAft>
            </a:pPr>
            <a:endParaRPr lang="en-US" altLang="en-US" sz="3100" b="1"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7688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2889-0174-D2FF-77EE-930332E5EF64}"/>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FF6A38BC-0AA2-CAA8-1379-1087CA9429E8}"/>
              </a:ext>
            </a:extLst>
          </p:cNvPr>
          <p:cNvSpPr>
            <a:spLocks noGrp="1"/>
          </p:cNvSpPr>
          <p:nvPr>
            <p:ph type="title"/>
          </p:nvPr>
        </p:nvSpPr>
        <p:spPr/>
        <p:txBody>
          <a:bodyPr/>
          <a:lstStyle/>
          <a:p>
            <a:pPr algn="l"/>
            <a:r>
              <a:rPr lang="en-US" altLang="en-US" dirty="0">
                <a:solidFill>
                  <a:schemeClr val="accent1"/>
                </a:solidFill>
              </a:rPr>
              <a:t>Additional features of 21</a:t>
            </a:r>
            <a:r>
              <a:rPr lang="en-US" altLang="en-US" baseline="30000" dirty="0">
                <a:solidFill>
                  <a:schemeClr val="accent1"/>
                </a:solidFill>
              </a:rPr>
              <a:t>st</a:t>
            </a:r>
            <a:r>
              <a:rPr lang="en-US" altLang="en-US" dirty="0">
                <a:solidFill>
                  <a:schemeClr val="accent1"/>
                </a:solidFill>
              </a:rPr>
              <a:t> CCLC programs</a:t>
            </a:r>
          </a:p>
        </p:txBody>
      </p:sp>
      <p:sp>
        <p:nvSpPr>
          <p:cNvPr id="26627" name="Content Placeholder 4">
            <a:extLst>
              <a:ext uri="{FF2B5EF4-FFF2-40B4-BE49-F238E27FC236}">
                <a16:creationId xmlns:a16="http://schemas.microsoft.com/office/drawing/2014/main" id="{9834B727-40D8-D2AF-C8E2-B190BBF352BC}"/>
              </a:ext>
            </a:extLst>
          </p:cNvPr>
          <p:cNvSpPr>
            <a:spLocks noGrp="1"/>
          </p:cNvSpPr>
          <p:nvPr>
            <p:ph sz="half" idx="1"/>
          </p:nvPr>
        </p:nvSpPr>
        <p:spPr/>
        <p:txBody>
          <a:bodyPr>
            <a:normAutofit fontScale="55000" lnSpcReduction="20000"/>
          </a:bodyPr>
          <a:lstStyle/>
          <a:p>
            <a:pPr marL="0" indent="0">
              <a:spcBef>
                <a:spcPct val="0"/>
              </a:spcBef>
              <a:spcAft>
                <a:spcPts val="600"/>
              </a:spcAft>
              <a:buNone/>
            </a:pPr>
            <a:r>
              <a:rPr lang="en-US" altLang="en-US" sz="3000" b="1" dirty="0"/>
              <a:t>Free </a:t>
            </a:r>
            <a:r>
              <a:rPr lang="en-US" altLang="en-US" sz="3000" b="1" dirty="0">
                <a:hlinkClick r:id="rId2"/>
              </a:rPr>
              <a:t>snack or meal </a:t>
            </a:r>
            <a:r>
              <a:rPr lang="en-US" altLang="en-US" sz="3000" b="1" i="1" dirty="0"/>
              <a:t>without</a:t>
            </a:r>
            <a:r>
              <a:rPr lang="en-US" altLang="en-US" sz="3000" b="1" dirty="0"/>
              <a:t> using 21</a:t>
            </a:r>
            <a:r>
              <a:rPr lang="en-US" altLang="en-US" sz="3000" b="1" baseline="30000" dirty="0"/>
              <a:t>st</a:t>
            </a:r>
            <a:r>
              <a:rPr lang="en-US" altLang="en-US" sz="3000" b="1" dirty="0"/>
              <a:t> CCLC funds, such as</a:t>
            </a:r>
          </a:p>
          <a:p>
            <a:pPr>
              <a:spcBef>
                <a:spcPct val="0"/>
              </a:spcBef>
              <a:spcAft>
                <a:spcPts val="600"/>
              </a:spcAft>
            </a:pPr>
            <a:r>
              <a:rPr lang="en-US" altLang="en-US" dirty="0"/>
              <a:t>USDA NSLP Afterschool Snack</a:t>
            </a:r>
          </a:p>
          <a:p>
            <a:pPr>
              <a:spcBef>
                <a:spcPct val="0"/>
              </a:spcBef>
              <a:spcAft>
                <a:spcPts val="600"/>
              </a:spcAft>
            </a:pPr>
            <a:r>
              <a:rPr lang="en-US" altLang="en-US" dirty="0"/>
              <a:t>USDA CACFP  Meal or Snack</a:t>
            </a:r>
          </a:p>
          <a:p>
            <a:pPr>
              <a:spcBef>
                <a:spcPct val="0"/>
              </a:spcBef>
              <a:spcAft>
                <a:spcPts val="600"/>
              </a:spcAft>
            </a:pPr>
            <a:r>
              <a:rPr lang="en-US" altLang="en-US" dirty="0"/>
              <a:t>USDA Summer Food Service Program  Meals or Meal and  Snack</a:t>
            </a:r>
          </a:p>
          <a:p>
            <a:pPr lvl="1">
              <a:spcBef>
                <a:spcPct val="0"/>
              </a:spcBef>
              <a:spcAft>
                <a:spcPts val="600"/>
              </a:spcAft>
            </a:pPr>
            <a:endParaRPr lang="en-US" altLang="en-US" sz="2900" b="1" dirty="0"/>
          </a:p>
          <a:p>
            <a:pPr marL="0" indent="0">
              <a:spcBef>
                <a:spcPct val="0"/>
              </a:spcBef>
              <a:spcAft>
                <a:spcPts val="600"/>
              </a:spcAft>
              <a:buNone/>
            </a:pPr>
            <a:r>
              <a:rPr lang="en-US" altLang="en-US" sz="3000" b="1" dirty="0"/>
              <a:t>Safe transportation to and from program, such as </a:t>
            </a:r>
          </a:p>
          <a:p>
            <a:pPr>
              <a:spcBef>
                <a:spcPct val="0"/>
              </a:spcBef>
              <a:spcAft>
                <a:spcPts val="600"/>
              </a:spcAft>
            </a:pPr>
            <a:r>
              <a:rPr lang="en-US" altLang="en-US" dirty="0"/>
              <a:t>Contract for bus</a:t>
            </a:r>
          </a:p>
          <a:p>
            <a:pPr>
              <a:spcBef>
                <a:spcPct val="0"/>
              </a:spcBef>
              <a:spcAft>
                <a:spcPts val="600"/>
              </a:spcAft>
            </a:pPr>
            <a:r>
              <a:rPr lang="en-US" altLang="en-US" dirty="0"/>
              <a:t>Wages for driver of school vehicle,</a:t>
            </a:r>
          </a:p>
          <a:p>
            <a:pPr>
              <a:spcBef>
                <a:spcPct val="0"/>
              </a:spcBef>
              <a:spcAft>
                <a:spcPts val="600"/>
              </a:spcAft>
            </a:pPr>
            <a:r>
              <a:rPr lang="en-US" altLang="en-US" dirty="0"/>
              <a:t>Everyone safely walks</a:t>
            </a:r>
          </a:p>
          <a:p>
            <a:pPr marL="342900" lvl="1" indent="0">
              <a:spcBef>
                <a:spcPct val="0"/>
              </a:spcBef>
              <a:spcAft>
                <a:spcPts val="600"/>
              </a:spcAft>
              <a:buNone/>
            </a:pPr>
            <a:endParaRPr lang="en-US" altLang="en-US" dirty="0"/>
          </a:p>
          <a:p>
            <a:pPr marL="0" indent="0">
              <a:spcBef>
                <a:spcPct val="0"/>
              </a:spcBef>
              <a:spcAft>
                <a:spcPts val="600"/>
              </a:spcAft>
              <a:buNone/>
            </a:pPr>
            <a:r>
              <a:rPr lang="en-US" altLang="en-US" sz="3100" b="1" dirty="0"/>
              <a:t>Regular attendees</a:t>
            </a:r>
          </a:p>
          <a:p>
            <a:pPr>
              <a:spcBef>
                <a:spcPct val="0"/>
              </a:spcBef>
              <a:spcAft>
                <a:spcPts val="600"/>
              </a:spcAft>
            </a:pPr>
            <a:r>
              <a:rPr lang="en-US" altLang="en-US" dirty="0"/>
              <a:t>All program participants must be enrolled in program</a:t>
            </a:r>
          </a:p>
          <a:p>
            <a:pPr>
              <a:spcBef>
                <a:spcPct val="0"/>
              </a:spcBef>
              <a:spcAft>
                <a:spcPts val="600"/>
              </a:spcAft>
            </a:pPr>
            <a:r>
              <a:rPr lang="en-US" altLang="en-US" dirty="0"/>
              <a:t>Must attend at least 75 hours to be counted as regular attendee</a:t>
            </a:r>
          </a:p>
          <a:p>
            <a:pPr>
              <a:spcBef>
                <a:spcPct val="0"/>
              </a:spcBef>
              <a:spcAft>
                <a:spcPts val="600"/>
              </a:spcAft>
            </a:pPr>
            <a:r>
              <a:rPr lang="en-US" altLang="en-US" dirty="0"/>
              <a:t>Target Cost and reasonable funding based on regular attendees</a:t>
            </a:r>
          </a:p>
          <a:p>
            <a:pPr marL="0" indent="0">
              <a:spcBef>
                <a:spcPct val="0"/>
              </a:spcBef>
              <a:spcAft>
                <a:spcPts val="600"/>
              </a:spcAft>
              <a:buNone/>
            </a:pPr>
            <a:endParaRPr lang="en-US" altLang="en-US" dirty="0"/>
          </a:p>
          <a:p>
            <a:pPr lvl="1">
              <a:spcBef>
                <a:spcPct val="0"/>
              </a:spcBef>
              <a:spcAft>
                <a:spcPts val="1200"/>
              </a:spcAft>
            </a:pPr>
            <a:endParaRPr lang="en-US" altLang="en-US" dirty="0"/>
          </a:p>
        </p:txBody>
      </p:sp>
      <p:sp>
        <p:nvSpPr>
          <p:cNvPr id="2" name="Content Placeholder 1">
            <a:extLst>
              <a:ext uri="{FF2B5EF4-FFF2-40B4-BE49-F238E27FC236}">
                <a16:creationId xmlns:a16="http://schemas.microsoft.com/office/drawing/2014/main" id="{73CEA259-AAEE-84E7-1D39-1F00B3E7660E}"/>
              </a:ext>
            </a:extLst>
          </p:cNvPr>
          <p:cNvSpPr>
            <a:spLocks noGrp="1"/>
          </p:cNvSpPr>
          <p:nvPr>
            <p:ph sz="half" idx="2"/>
          </p:nvPr>
        </p:nvSpPr>
        <p:spPr/>
        <p:txBody>
          <a:bodyPr>
            <a:normAutofit fontScale="55000" lnSpcReduction="20000"/>
          </a:bodyPr>
          <a:lstStyle/>
          <a:p>
            <a:pPr marL="0" indent="0">
              <a:spcBef>
                <a:spcPct val="0"/>
              </a:spcBef>
              <a:spcAft>
                <a:spcPts val="600"/>
              </a:spcAft>
              <a:buNone/>
            </a:pPr>
            <a:r>
              <a:rPr lang="en-US" altLang="en-US" sz="3100" b="1" dirty="0"/>
              <a:t>Coordination</a:t>
            </a:r>
          </a:p>
          <a:p>
            <a:pPr>
              <a:spcBef>
                <a:spcPct val="0"/>
              </a:spcBef>
              <a:spcAft>
                <a:spcPts val="600"/>
              </a:spcAft>
            </a:pPr>
            <a:r>
              <a:rPr lang="en-US" altLang="en-US" dirty="0"/>
              <a:t>With pre-existing and concurrent programs</a:t>
            </a:r>
          </a:p>
          <a:p>
            <a:pPr>
              <a:spcBef>
                <a:spcPct val="0"/>
              </a:spcBef>
              <a:spcAft>
                <a:spcPts val="600"/>
              </a:spcAft>
            </a:pPr>
            <a:r>
              <a:rPr lang="en-US" altLang="en-US" dirty="0"/>
              <a:t>With other federal, state, and local funds</a:t>
            </a:r>
          </a:p>
          <a:p>
            <a:pPr>
              <a:spcBef>
                <a:spcPct val="0"/>
              </a:spcBef>
              <a:spcAft>
                <a:spcPts val="600"/>
              </a:spcAft>
            </a:pPr>
            <a:r>
              <a:rPr lang="en-US" altLang="en-US" dirty="0"/>
              <a:t>With regular school day</a:t>
            </a:r>
          </a:p>
          <a:p>
            <a:pPr lvl="1">
              <a:spcBef>
                <a:spcPct val="0"/>
              </a:spcBef>
              <a:spcAft>
                <a:spcPts val="600"/>
              </a:spcAft>
            </a:pPr>
            <a:endParaRPr lang="en-US" altLang="en-US" sz="1700" dirty="0"/>
          </a:p>
          <a:p>
            <a:pPr marL="0" indent="0">
              <a:spcBef>
                <a:spcPct val="0"/>
              </a:spcBef>
              <a:spcAft>
                <a:spcPts val="600"/>
              </a:spcAft>
              <a:buNone/>
            </a:pPr>
            <a:r>
              <a:rPr lang="en-US" altLang="en-US" sz="3100" b="1" dirty="0"/>
              <a:t>Evaluation process</a:t>
            </a:r>
          </a:p>
          <a:p>
            <a:pPr>
              <a:spcBef>
                <a:spcPct val="0"/>
              </a:spcBef>
              <a:spcAft>
                <a:spcPts val="600"/>
              </a:spcAft>
            </a:pPr>
            <a:r>
              <a:rPr lang="en-US" altLang="en-US" dirty="0"/>
              <a:t>Data</a:t>
            </a:r>
          </a:p>
          <a:p>
            <a:pPr>
              <a:spcBef>
                <a:spcPct val="0"/>
              </a:spcBef>
              <a:spcAft>
                <a:spcPts val="600"/>
              </a:spcAft>
            </a:pPr>
            <a:r>
              <a:rPr lang="en-US" altLang="en-US" dirty="0"/>
              <a:t>External observation</a:t>
            </a:r>
          </a:p>
          <a:p>
            <a:pPr>
              <a:spcBef>
                <a:spcPct val="0"/>
              </a:spcBef>
              <a:spcAft>
                <a:spcPts val="600"/>
              </a:spcAft>
            </a:pPr>
            <a:r>
              <a:rPr lang="en-US" altLang="en-US" dirty="0"/>
              <a:t>Performance Indicators</a:t>
            </a:r>
          </a:p>
          <a:p>
            <a:pPr>
              <a:spcBef>
                <a:spcPct val="0"/>
              </a:spcBef>
              <a:spcAft>
                <a:spcPts val="1200"/>
              </a:spcAft>
            </a:pPr>
            <a:r>
              <a:rPr lang="en-US" altLang="en-US" dirty="0"/>
              <a:t>Ongoing Continuous Quality Improvement</a:t>
            </a:r>
          </a:p>
          <a:p>
            <a:endParaRPr lang="en-US" dirty="0"/>
          </a:p>
        </p:txBody>
      </p:sp>
    </p:spTree>
    <p:extLst>
      <p:ext uri="{BB962C8B-B14F-4D97-AF65-F5344CB8AC3E}">
        <p14:creationId xmlns:p14="http://schemas.microsoft.com/office/powerpoint/2010/main" val="16744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FAD92-710A-9634-FE5E-3479CDFA123C}"/>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7BAC45CE-04B9-A25E-2533-F5CF9662A2DC}"/>
              </a:ext>
            </a:extLst>
          </p:cNvPr>
          <p:cNvSpPr>
            <a:spLocks noGrp="1"/>
          </p:cNvSpPr>
          <p:nvPr>
            <p:ph type="title"/>
          </p:nvPr>
        </p:nvSpPr>
        <p:spPr/>
        <p:txBody>
          <a:bodyPr/>
          <a:lstStyle/>
          <a:p>
            <a:pPr algn="l" eaLnBrk="1" hangingPunct="1"/>
            <a:r>
              <a:rPr lang="en-US" altLang="en-US" dirty="0">
                <a:solidFill>
                  <a:schemeClr val="accent1"/>
                </a:solidFill>
              </a:rPr>
              <a:t>Supplement not supplant</a:t>
            </a:r>
          </a:p>
        </p:txBody>
      </p:sp>
      <p:graphicFrame>
        <p:nvGraphicFramePr>
          <p:cNvPr id="2" name="Diagram 1" descr="&quot;">
            <a:extLst>
              <a:ext uri="{FF2B5EF4-FFF2-40B4-BE49-F238E27FC236}">
                <a16:creationId xmlns:a16="http://schemas.microsoft.com/office/drawing/2014/main" id="{D82015F0-2462-03F2-C063-3E48007F1999}"/>
              </a:ext>
            </a:extLst>
          </p:cNvPr>
          <p:cNvGraphicFramePr/>
          <p:nvPr/>
        </p:nvGraphicFramePr>
        <p:xfrm>
          <a:off x="685800" y="1397000"/>
          <a:ext cx="74676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583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102D6-35BF-38BA-A256-081AEBCA30FA}"/>
            </a:ext>
          </a:extLst>
        </p:cNvPr>
        <p:cNvGrpSpPr/>
        <p:nvPr/>
      </p:nvGrpSpPr>
      <p:grpSpPr>
        <a:xfrm>
          <a:off x="0" y="0"/>
          <a:ext cx="0" cy="0"/>
          <a:chOff x="0" y="0"/>
          <a:chExt cx="0" cy="0"/>
        </a:xfrm>
      </p:grpSpPr>
      <p:sp>
        <p:nvSpPr>
          <p:cNvPr id="20483" name="Title 2">
            <a:extLst>
              <a:ext uri="{FF2B5EF4-FFF2-40B4-BE49-F238E27FC236}">
                <a16:creationId xmlns:a16="http://schemas.microsoft.com/office/drawing/2014/main" id="{CDBEFB74-1DF3-EF22-7210-42A78D677428}"/>
              </a:ext>
            </a:extLst>
          </p:cNvPr>
          <p:cNvSpPr>
            <a:spLocks noGrp="1"/>
          </p:cNvSpPr>
          <p:nvPr>
            <p:ph type="title"/>
          </p:nvPr>
        </p:nvSpPr>
        <p:spPr/>
        <p:txBody>
          <a:bodyPr/>
          <a:lstStyle/>
          <a:p>
            <a:pPr eaLnBrk="1" hangingPunct="1"/>
            <a:r>
              <a:rPr lang="en-US" altLang="en-US" dirty="0">
                <a:solidFill>
                  <a:schemeClr val="accent1"/>
                </a:solidFill>
              </a:rPr>
              <a:t>Application Directions</a:t>
            </a:r>
          </a:p>
        </p:txBody>
      </p:sp>
      <p:sp>
        <p:nvSpPr>
          <p:cNvPr id="4" name="Text Placeholder 3">
            <a:extLst>
              <a:ext uri="{FF2B5EF4-FFF2-40B4-BE49-F238E27FC236}">
                <a16:creationId xmlns:a16="http://schemas.microsoft.com/office/drawing/2014/main" id="{D21794B0-4AFD-3627-375C-8F9FC6C9AD62}"/>
              </a:ext>
            </a:extLst>
          </p:cNvPr>
          <p:cNvSpPr>
            <a:spLocks noGrp="1"/>
          </p:cNvSpPr>
          <p:nvPr>
            <p:ph type="body" idx="1"/>
          </p:nvPr>
        </p:nvSpPr>
        <p:spPr/>
        <p:txBody>
          <a:bodyPr/>
          <a:lstStyle/>
          <a:p>
            <a:pPr>
              <a:defRPr/>
            </a:pPr>
            <a:r>
              <a:rPr lang="en-US" dirty="0"/>
              <a:t>Sections III and IV</a:t>
            </a:r>
          </a:p>
        </p:txBody>
      </p:sp>
    </p:spTree>
    <p:extLst>
      <p:ext uri="{BB962C8B-B14F-4D97-AF65-F5344CB8AC3E}">
        <p14:creationId xmlns:p14="http://schemas.microsoft.com/office/powerpoint/2010/main" val="3407843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eaLnBrk="1" hangingPunct="1"/>
            <a:r>
              <a:rPr lang="en-US" altLang="en-US" dirty="0">
                <a:solidFill>
                  <a:schemeClr val="accent1"/>
                </a:solidFill>
              </a:rPr>
              <a:t>Open RFA document and webpage</a:t>
            </a:r>
          </a:p>
        </p:txBody>
      </p:sp>
      <p:sp>
        <p:nvSpPr>
          <p:cNvPr id="29699" name="Content Placeholder 2"/>
          <p:cNvSpPr>
            <a:spLocks noGrp="1"/>
          </p:cNvSpPr>
          <p:nvPr>
            <p:ph idx="1"/>
          </p:nvPr>
        </p:nvSpPr>
        <p:spPr/>
        <p:txBody>
          <a:bodyPr>
            <a:normAutofit/>
          </a:bodyPr>
          <a:lstStyle/>
          <a:p>
            <a:pPr eaLnBrk="1" hangingPunct="1">
              <a:spcBef>
                <a:spcPts val="1200"/>
              </a:spcBef>
            </a:pPr>
            <a:r>
              <a:rPr lang="en-US" altLang="en-US" dirty="0"/>
              <a:t>Get out </a:t>
            </a:r>
            <a:r>
              <a:rPr lang="en-US" altLang="en-US" dirty="0">
                <a:hlinkClick r:id="rId2"/>
              </a:rPr>
              <a:t>RFA document</a:t>
            </a:r>
            <a:endParaRPr lang="en-US" altLang="en-US" dirty="0"/>
          </a:p>
          <a:p>
            <a:pPr>
              <a:spcBef>
                <a:spcPts val="1200"/>
              </a:spcBef>
            </a:pPr>
            <a:r>
              <a:rPr lang="en-US" altLang="en-US" dirty="0"/>
              <a:t>Open the DEED 21</a:t>
            </a:r>
            <a:r>
              <a:rPr lang="en-US" altLang="en-US" baseline="30000" dirty="0"/>
              <a:t>st</a:t>
            </a:r>
            <a:r>
              <a:rPr lang="en-US" altLang="en-US" dirty="0"/>
              <a:t> CCLC webpage </a:t>
            </a:r>
            <a:r>
              <a:rPr lang="en-US" altLang="en-US" dirty="0">
                <a:hlinkClick r:id="rId3"/>
              </a:rPr>
              <a:t>Grant Competitive Opportunities tab</a:t>
            </a:r>
            <a:endParaRPr lang="en-US" altLang="en-US" dirty="0"/>
          </a:p>
          <a:p>
            <a:pPr marL="0" indent="0" eaLnBrk="1" hangingPunct="1">
              <a:spcBef>
                <a:spcPts val="1200"/>
              </a:spcBef>
              <a:buNone/>
            </a:pPr>
            <a:endParaRPr lang="en-US" altLang="en-US" dirty="0"/>
          </a:p>
          <a:p>
            <a:pPr eaLnBrk="1" hangingPunct="1">
              <a:spcBef>
                <a:spcPts val="1200"/>
              </a:spcBef>
            </a:pPr>
            <a:r>
              <a:rPr lang="en-US" altLang="en-US" dirty="0"/>
              <a:t>As I go through components, type questions in chat box or raise hand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a:bodyPr>
          <a:lstStyle/>
          <a:p>
            <a:r>
              <a:rPr lang="en-US" altLang="en-US" sz="4000" dirty="0">
                <a:solidFill>
                  <a:schemeClr val="bg1"/>
                </a:solidFill>
              </a:rPr>
              <a:t>Application Submission</a:t>
            </a:r>
            <a:endParaRPr lang="en-US" sz="4000" dirty="0">
              <a:solidFill>
                <a:schemeClr val="bg1"/>
              </a:solidFill>
            </a:endParaRPr>
          </a:p>
        </p:txBody>
      </p:sp>
      <p:sp>
        <p:nvSpPr>
          <p:cNvPr id="7" name="Text Placeholder 6">
            <a:extLst>
              <a:ext uri="{FF2B5EF4-FFF2-40B4-BE49-F238E27FC236}">
                <a16:creationId xmlns:a16="http://schemas.microsoft.com/office/drawing/2014/main" id="{E0E8FBB4-69F6-6B6A-7C74-E28FFBDA6B3F}"/>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sz="1600" dirty="0"/>
              <a:t>Due April 1 at 1:00 PM</a:t>
            </a:r>
          </a:p>
          <a:p>
            <a:pPr>
              <a:lnSpc>
                <a:spcPct val="100000"/>
              </a:lnSpc>
              <a:spcBef>
                <a:spcPts val="1200"/>
              </a:spcBef>
            </a:pPr>
            <a:r>
              <a:rPr lang="en-US" sz="1600" dirty="0"/>
              <a:t>One single electronic PDF</a:t>
            </a:r>
          </a:p>
          <a:p>
            <a:pPr>
              <a:lnSpc>
                <a:spcPct val="100000"/>
              </a:lnSpc>
              <a:spcBef>
                <a:spcPts val="1200"/>
              </a:spcBef>
            </a:pPr>
            <a:r>
              <a:rPr lang="en-US" sz="1600" dirty="0"/>
              <a:t>Sent via ZendTo</a:t>
            </a:r>
          </a:p>
          <a:p>
            <a:pPr>
              <a:lnSpc>
                <a:spcPct val="120000"/>
              </a:lnSpc>
              <a:spcBef>
                <a:spcPts val="600"/>
              </a:spcBef>
            </a:pPr>
            <a:endParaRPr lang="en-US" sz="1600" dirty="0"/>
          </a:p>
        </p:txBody>
      </p:sp>
      <p:sp>
        <p:nvSpPr>
          <p:cNvPr id="3" name="Content Placeholder 2"/>
          <p:cNvSpPr>
            <a:spLocks noGrp="1"/>
          </p:cNvSpPr>
          <p:nvPr>
            <p:ph idx="1"/>
          </p:nvPr>
        </p:nvSpPr>
        <p:spPr>
          <a:ln w="19050">
            <a:solidFill>
              <a:schemeClr val="accent1"/>
            </a:solidFill>
          </a:ln>
        </p:spPr>
        <p:txBody>
          <a:bodyPr vert="horz" lIns="91440" tIns="45720" rIns="91440" bIns="45720" rtlCol="0">
            <a:normAutofit/>
          </a:bodyPr>
          <a:lstStyle/>
          <a:p>
            <a:pPr marL="0" indent="0">
              <a:lnSpc>
                <a:spcPct val="120000"/>
              </a:lnSpc>
              <a:spcBef>
                <a:spcPts val="0"/>
              </a:spcBef>
              <a:spcAft>
                <a:spcPts val="1800"/>
              </a:spcAft>
              <a:buNone/>
            </a:pPr>
            <a:r>
              <a:rPr lang="en-US" sz="2000" dirty="0"/>
              <a:t>Applications submitted late, faxed, and/or severely incomplete will not be reviewed</a:t>
            </a:r>
          </a:p>
          <a:p>
            <a:pPr marL="0" indent="0">
              <a:lnSpc>
                <a:spcPct val="120000"/>
              </a:lnSpc>
              <a:spcBef>
                <a:spcPts val="0"/>
              </a:spcBef>
              <a:spcAft>
                <a:spcPts val="1800"/>
              </a:spcAft>
              <a:buNone/>
            </a:pPr>
            <a:endParaRPr lang="en-US" sz="2000" dirty="0"/>
          </a:p>
          <a:p>
            <a:pPr marL="0" indent="0">
              <a:lnSpc>
                <a:spcPct val="120000"/>
              </a:lnSpc>
              <a:spcBef>
                <a:spcPts val="0"/>
              </a:spcBef>
              <a:spcAft>
                <a:spcPts val="1800"/>
              </a:spcAft>
              <a:buNone/>
            </a:pPr>
            <a:r>
              <a:rPr lang="en-US" sz="2000" b="1" dirty="0"/>
              <a:t>Tip: </a:t>
            </a:r>
            <a:r>
              <a:rPr lang="en-US" sz="2000" dirty="0"/>
              <a:t>Submit 24 to 48 hours in advance</a:t>
            </a:r>
          </a:p>
          <a:p>
            <a:pPr marL="0" indent="0">
              <a:lnSpc>
                <a:spcPct val="120000"/>
              </a:lnSpc>
              <a:spcBef>
                <a:spcPts val="0"/>
              </a:spcBef>
              <a:spcAft>
                <a:spcPts val="1800"/>
              </a:spcAft>
              <a:buNone/>
            </a:pPr>
            <a:r>
              <a:rPr lang="en-US" sz="2000" b="1" dirty="0">
                <a:solidFill>
                  <a:srgbClr val="FF0000"/>
                </a:solidFill>
              </a:rPr>
              <a:t>Warning: </a:t>
            </a:r>
            <a:r>
              <a:rPr lang="en-US" sz="2000" dirty="0"/>
              <a:t>3 applications were received late last year; none were reviewed</a:t>
            </a:r>
          </a:p>
          <a:p>
            <a:pPr marL="0" indent="0">
              <a:lnSpc>
                <a:spcPct val="120000"/>
              </a:lnSpc>
              <a:spcBef>
                <a:spcPts val="0"/>
              </a:spcBef>
              <a:spcAft>
                <a:spcPts val="1800"/>
              </a:spcAft>
              <a:buNone/>
            </a:pPr>
            <a:endParaRPr lang="en-US" sz="2000" dirty="0"/>
          </a:p>
          <a:p>
            <a:pPr marL="0" indent="0">
              <a:lnSpc>
                <a:spcPct val="120000"/>
              </a:lnSpc>
              <a:spcBef>
                <a:spcPts val="0"/>
              </a:spcBef>
              <a:spcAft>
                <a:spcPts val="1800"/>
              </a:spcAft>
              <a:buNone/>
            </a:pPr>
            <a:endParaRPr lang="en-US" sz="2000" dirty="0"/>
          </a:p>
        </p:txBody>
      </p:sp>
    </p:spTree>
    <p:extLst>
      <p:ext uri="{BB962C8B-B14F-4D97-AF65-F5344CB8AC3E}">
        <p14:creationId xmlns:p14="http://schemas.microsoft.com/office/powerpoint/2010/main" val="23398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77BF6-B128-9CAA-3BFB-050933E89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7B947-171D-F0A1-C00D-26DBA07573EE}"/>
              </a:ext>
            </a:extLst>
          </p:cNvPr>
          <p:cNvSpPr>
            <a:spLocks noGrp="1"/>
          </p:cNvSpPr>
          <p:nvPr>
            <p:ph type="title"/>
          </p:nvPr>
        </p:nvSpPr>
        <p:spPr/>
        <p:txBody>
          <a:bodyPr>
            <a:normAutofit/>
          </a:bodyPr>
          <a:lstStyle/>
          <a:p>
            <a:r>
              <a:rPr lang="en-US" altLang="en-US" sz="4000" dirty="0">
                <a:solidFill>
                  <a:schemeClr val="accent1"/>
                </a:solidFill>
              </a:rPr>
              <a:t>Application Checklist</a:t>
            </a:r>
            <a:endParaRPr lang="en-US" sz="4000" dirty="0"/>
          </a:p>
        </p:txBody>
      </p:sp>
      <p:sp>
        <p:nvSpPr>
          <p:cNvPr id="3" name="Content Placeholder 2">
            <a:extLst>
              <a:ext uri="{FF2B5EF4-FFF2-40B4-BE49-F238E27FC236}">
                <a16:creationId xmlns:a16="http://schemas.microsoft.com/office/drawing/2014/main" id="{A5777FF3-9CE2-4FE9-902A-AF130FEF5ED0}"/>
              </a:ext>
            </a:extLst>
          </p:cNvPr>
          <p:cNvSpPr>
            <a:spLocks noGrp="1"/>
          </p:cNvSpPr>
          <p:nvPr>
            <p:ph sz="half" idx="1"/>
          </p:nvPr>
        </p:nvSpPr>
        <p:spPr>
          <a:xfrm>
            <a:off x="628650" y="1825625"/>
            <a:ext cx="3028950" cy="4351338"/>
          </a:xfrm>
        </p:spPr>
        <p:txBody>
          <a:bodyPr>
            <a:normAutofit fontScale="92500" lnSpcReduction="10000"/>
          </a:bodyPr>
          <a:lstStyle/>
          <a:p>
            <a:r>
              <a:rPr lang="en-US" sz="2000" dirty="0"/>
              <a:t>Page 36</a:t>
            </a:r>
          </a:p>
          <a:p>
            <a:r>
              <a:rPr lang="en-US" sz="2000" dirty="0"/>
              <a:t>Brief list of all Application Package components </a:t>
            </a:r>
          </a:p>
          <a:p>
            <a:r>
              <a:rPr lang="en-US" sz="2000" dirty="0"/>
              <a:t>Use this as checklist and to make Table of Contents </a:t>
            </a:r>
          </a:p>
          <a:p>
            <a:endParaRPr lang="en-US" sz="2000" dirty="0"/>
          </a:p>
          <a:p>
            <a:r>
              <a:rPr lang="en-US" sz="2000" dirty="0"/>
              <a:t>The subsequent slides will follow the order of checklist except—</a:t>
            </a:r>
          </a:p>
          <a:p>
            <a:r>
              <a:rPr lang="en-US" sz="2000" dirty="0"/>
              <a:t>I am beginning with Program Served and Eligibility Form</a:t>
            </a:r>
          </a:p>
          <a:p>
            <a:pPr lvl="1"/>
            <a:r>
              <a:rPr lang="en-US" sz="1700" dirty="0"/>
              <a:t>It is foundation of application</a:t>
            </a:r>
          </a:p>
          <a:p>
            <a:pPr lvl="1"/>
            <a:r>
              <a:rPr lang="en-US" sz="1700" dirty="0"/>
              <a:t>So many other components are based on it</a:t>
            </a:r>
          </a:p>
          <a:p>
            <a:endParaRPr lang="en-US" dirty="0"/>
          </a:p>
        </p:txBody>
      </p:sp>
      <p:pic>
        <p:nvPicPr>
          <p:cNvPr id="5" name="Picture 4" descr="Screenshot of Application Checklist">
            <a:extLst>
              <a:ext uri="{FF2B5EF4-FFF2-40B4-BE49-F238E27FC236}">
                <a16:creationId xmlns:a16="http://schemas.microsoft.com/office/drawing/2014/main" id="{6EBA61FA-8BDA-8FEB-9281-0A21063DEC13}"/>
              </a:ext>
            </a:extLst>
          </p:cNvPr>
          <p:cNvPicPr>
            <a:picLocks noChangeAspect="1"/>
          </p:cNvPicPr>
          <p:nvPr/>
        </p:nvPicPr>
        <p:blipFill>
          <a:blip r:embed="rId2"/>
          <a:stretch>
            <a:fillRect/>
          </a:stretch>
        </p:blipFill>
        <p:spPr>
          <a:xfrm>
            <a:off x="4632738" y="1690689"/>
            <a:ext cx="3368262" cy="4460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8" name="Ink 7" descr="highlighting Program Served and Eligibility Form">
                <a:extLst>
                  <a:ext uri="{FF2B5EF4-FFF2-40B4-BE49-F238E27FC236}">
                    <a16:creationId xmlns:a16="http://schemas.microsoft.com/office/drawing/2014/main" id="{F2B362F8-81D8-54FB-2269-2D0703497E79}"/>
                  </a:ext>
                </a:extLst>
              </p14:cNvPr>
              <p14:cNvContentPartPr/>
              <p14:nvPr/>
            </p14:nvContentPartPr>
            <p14:xfrm>
              <a:off x="4876347" y="2743173"/>
              <a:ext cx="1211040" cy="51120"/>
            </p14:xfrm>
          </p:contentPart>
        </mc:Choice>
        <mc:Fallback xmlns="">
          <p:pic>
            <p:nvPicPr>
              <p:cNvPr id="8" name="Ink 7" descr="highlighting Program Served and Eligibility Form">
                <a:extLst>
                  <a:ext uri="{FF2B5EF4-FFF2-40B4-BE49-F238E27FC236}">
                    <a16:creationId xmlns:a16="http://schemas.microsoft.com/office/drawing/2014/main" id="{F2B362F8-81D8-54FB-2269-2D0703497E79}"/>
                  </a:ext>
                </a:extLst>
              </p:cNvPr>
              <p:cNvPicPr/>
              <p:nvPr/>
            </p:nvPicPr>
            <p:blipFill>
              <a:blip r:embed="rId4"/>
              <a:stretch>
                <a:fillRect/>
              </a:stretch>
            </p:blipFill>
            <p:spPr>
              <a:xfrm>
                <a:off x="4822347" y="2635173"/>
                <a:ext cx="1318680" cy="266760"/>
              </a:xfrm>
              <a:prstGeom prst="rect">
                <a:avLst/>
              </a:prstGeom>
            </p:spPr>
          </p:pic>
        </mc:Fallback>
      </mc:AlternateContent>
    </p:spTree>
    <p:extLst>
      <p:ext uri="{BB962C8B-B14F-4D97-AF65-F5344CB8AC3E}">
        <p14:creationId xmlns:p14="http://schemas.microsoft.com/office/powerpoint/2010/main" val="76056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solidFill>
            <a:schemeClr val="accent1"/>
          </a:solidFill>
          <a:ln w="19050">
            <a:solidFill>
              <a:schemeClr val="accent1"/>
            </a:solidFill>
          </a:ln>
        </p:spPr>
        <p:txBody>
          <a:bodyPr vert="horz" lIns="91440" tIns="45720" rIns="91440" bIns="45720" rtlCol="0" anchor="b">
            <a:normAutofit/>
          </a:bodyPr>
          <a:lstStyle/>
          <a:p>
            <a:r>
              <a:rPr lang="en-US" altLang="en-US" sz="2800" dirty="0">
                <a:solidFill>
                  <a:schemeClr val="bg1"/>
                </a:solidFill>
              </a:rPr>
              <a:t>Population Served and Eligibility Form</a:t>
            </a:r>
          </a:p>
        </p:txBody>
      </p:sp>
      <p:sp>
        <p:nvSpPr>
          <p:cNvPr id="2" name="Text Placeholder 1">
            <a:extLst>
              <a:ext uri="{FF2B5EF4-FFF2-40B4-BE49-F238E27FC236}">
                <a16:creationId xmlns:a16="http://schemas.microsoft.com/office/drawing/2014/main" id="{3A1B57E0-192A-ACB8-6ACA-95B8B28B862F}"/>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altLang="en-US" sz="1600" dirty="0"/>
              <a:t>Form on page 43</a:t>
            </a:r>
          </a:p>
          <a:p>
            <a:pPr>
              <a:lnSpc>
                <a:spcPct val="100000"/>
              </a:lnSpc>
              <a:spcBef>
                <a:spcPts val="1200"/>
              </a:spcBef>
            </a:pPr>
            <a:r>
              <a:rPr lang="en-US" sz="1600" dirty="0"/>
              <a:t>Example on page 44</a:t>
            </a:r>
          </a:p>
          <a:p>
            <a:pPr>
              <a:lnSpc>
                <a:spcPct val="120000"/>
              </a:lnSpc>
              <a:spcBef>
                <a:spcPts val="600"/>
              </a:spcBef>
            </a:pPr>
            <a:endParaRPr lang="en-US" sz="1600" dirty="0"/>
          </a:p>
        </p:txBody>
      </p:sp>
      <p:sp>
        <p:nvSpPr>
          <p:cNvPr id="6" name="Content Placeholder 5"/>
          <p:cNvSpPr>
            <a:spLocks noGrp="1"/>
          </p:cNvSpPr>
          <p:nvPr>
            <p:ph idx="1"/>
          </p:nvPr>
        </p:nvSpPr>
        <p:spPr>
          <a:ln w="19050">
            <a:solidFill>
              <a:schemeClr val="accent1"/>
            </a:solidFill>
          </a:ln>
        </p:spPr>
        <p:txBody>
          <a:bodyPr>
            <a:noAutofit/>
          </a:bodyPr>
          <a:lstStyle/>
          <a:p>
            <a:pPr marL="0" indent="0" eaLnBrk="1" fontAlgn="auto" hangingPunct="1">
              <a:spcBef>
                <a:spcPts val="0"/>
              </a:spcBef>
              <a:spcAft>
                <a:spcPts val="600"/>
              </a:spcAft>
              <a:buNone/>
              <a:defRPr/>
            </a:pPr>
            <a:r>
              <a:rPr lang="en-US" altLang="en-US" sz="1800" dirty="0"/>
              <a:t>At least 60% of the students served must attend </a:t>
            </a:r>
            <a:r>
              <a:rPr lang="en-US" altLang="en-US" sz="1800" b="1" dirty="0"/>
              <a:t>schools</a:t>
            </a:r>
            <a:r>
              <a:rPr lang="en-US" altLang="en-US" sz="1800" dirty="0"/>
              <a:t> that are economically disadvantaged </a:t>
            </a:r>
          </a:p>
          <a:p>
            <a:pPr lvl="1">
              <a:spcBef>
                <a:spcPts val="0"/>
              </a:spcBef>
              <a:spcAft>
                <a:spcPts val="600"/>
              </a:spcAft>
              <a:defRPr/>
            </a:pPr>
            <a:r>
              <a:rPr lang="en-US" altLang="en-US" sz="1600" dirty="0"/>
              <a:t>Poverty rates of 40% or greater or designated Title I-A Schoolwide </a:t>
            </a:r>
          </a:p>
          <a:p>
            <a:pPr lvl="1">
              <a:spcBef>
                <a:spcPts val="0"/>
              </a:spcBef>
              <a:spcAft>
                <a:spcPts val="600"/>
              </a:spcAft>
              <a:defRPr/>
            </a:pPr>
            <a:r>
              <a:rPr lang="en-US" sz="1600" dirty="0">
                <a:solidFill>
                  <a:schemeClr val="tx1"/>
                </a:solidFill>
              </a:rPr>
              <a:t>To count as “served” student must attend program on 75 hours or more during the school year (doesn’t include summer)</a:t>
            </a:r>
          </a:p>
          <a:p>
            <a:pPr lvl="1" eaLnBrk="1" fontAlgn="auto" hangingPunct="1">
              <a:spcBef>
                <a:spcPts val="0"/>
              </a:spcBef>
              <a:spcAft>
                <a:spcPts val="1800"/>
              </a:spcAft>
              <a:defRPr/>
            </a:pPr>
            <a:r>
              <a:rPr lang="en-US" sz="1600" dirty="0">
                <a:solidFill>
                  <a:schemeClr val="tx1"/>
                </a:solidFill>
              </a:rPr>
              <a:t>See </a:t>
            </a:r>
            <a:r>
              <a:rPr lang="en-US" sz="1600" dirty="0">
                <a:solidFill>
                  <a:schemeClr val="tx1"/>
                </a:solidFill>
                <a:hlinkClick r:id="rId2"/>
              </a:rPr>
              <a:t>21st CCLC DEED School Data Sheet for FY27 RFA</a:t>
            </a:r>
            <a:r>
              <a:rPr lang="en-US" sz="1600" dirty="0"/>
              <a:t>, which is the only allowable data source</a:t>
            </a:r>
          </a:p>
          <a:p>
            <a:pPr marL="0" indent="0">
              <a:spcBef>
                <a:spcPts val="0"/>
              </a:spcBef>
              <a:spcAft>
                <a:spcPts val="1800"/>
              </a:spcAft>
              <a:buNone/>
              <a:defRPr/>
            </a:pPr>
            <a:r>
              <a:rPr lang="en-US" sz="1800" dirty="0"/>
              <a:t>If you </a:t>
            </a:r>
            <a:r>
              <a:rPr lang="en-US" sz="1800"/>
              <a:t>complete form </a:t>
            </a:r>
            <a:r>
              <a:rPr lang="en-US" sz="1800" dirty="0"/>
              <a:t>and are not eligible (not over 60%) </a:t>
            </a:r>
            <a:r>
              <a:rPr lang="en-US" sz="1800" b="1" dirty="0"/>
              <a:t>don’t apply</a:t>
            </a:r>
          </a:p>
          <a:p>
            <a:pPr marL="0" indent="0">
              <a:spcBef>
                <a:spcPts val="0"/>
              </a:spcBef>
              <a:spcAft>
                <a:spcPts val="1800"/>
              </a:spcAft>
              <a:buNone/>
              <a:defRPr/>
            </a:pPr>
            <a:r>
              <a:rPr lang="en-US" altLang="en-US" sz="1800" b="1" dirty="0"/>
              <a:t>Tip: </a:t>
            </a:r>
            <a:r>
              <a:rPr lang="en-US" altLang="en-US" sz="1800" dirty="0"/>
              <a:t>Make sure your form is in alignment with page 2 of Program Summary Form and Priority Points Opportunity B </a:t>
            </a:r>
          </a:p>
          <a:p>
            <a:pPr marL="0" indent="0">
              <a:spcBef>
                <a:spcPts val="0"/>
              </a:spcBef>
              <a:spcAft>
                <a:spcPts val="1800"/>
              </a:spcAft>
              <a:buNone/>
              <a:defRPr/>
            </a:pPr>
            <a:r>
              <a:rPr lang="en-US" altLang="en-US" sz="1800" b="1" dirty="0"/>
              <a:t>Tip: </a:t>
            </a:r>
            <a:r>
              <a:rPr lang="en-US" altLang="en-US" sz="1800" dirty="0"/>
              <a:t>Do this form first</a:t>
            </a:r>
            <a:endParaRPr lang="en-US" sz="1800" dirty="0"/>
          </a:p>
        </p:txBody>
      </p:sp>
    </p:spTree>
    <p:extLst>
      <p:ext uri="{BB962C8B-B14F-4D97-AF65-F5344CB8AC3E}">
        <p14:creationId xmlns:p14="http://schemas.microsoft.com/office/powerpoint/2010/main" val="98950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12F8-810E-B8CC-E824-9443B78CCB20}"/>
              </a:ext>
            </a:extLst>
          </p:cNvPr>
          <p:cNvSpPr>
            <a:spLocks noGrp="1"/>
          </p:cNvSpPr>
          <p:nvPr>
            <p:ph type="title"/>
          </p:nvPr>
        </p:nvSpPr>
        <p:spPr/>
        <p:txBody>
          <a:bodyPr/>
          <a:lstStyle/>
          <a:p>
            <a:r>
              <a:rPr lang="en-US" dirty="0">
                <a:solidFill>
                  <a:schemeClr val="accent1"/>
                </a:solidFill>
              </a:rPr>
              <a:t>Mission, Vision, and Purpose</a:t>
            </a:r>
          </a:p>
        </p:txBody>
      </p:sp>
      <p:graphicFrame>
        <p:nvGraphicFramePr>
          <p:cNvPr id="9" name="Table 9" descr="Table discussing mission, vision, and purpose of DEED.">
            <a:extLst>
              <a:ext uri="{FF2B5EF4-FFF2-40B4-BE49-F238E27FC236}">
                <a16:creationId xmlns:a16="http://schemas.microsoft.com/office/drawing/2014/main" id="{380E3E2F-B802-42AD-FD6F-0930561703C2}"/>
              </a:ext>
            </a:extLst>
          </p:cNvPr>
          <p:cNvGraphicFramePr>
            <a:graphicFrameLocks noGrp="1"/>
          </p:cNvGraphicFramePr>
          <p:nvPr>
            <p:ph idx="1"/>
          </p:nvPr>
        </p:nvGraphicFramePr>
        <p:xfrm>
          <a:off x="628650" y="2226469"/>
          <a:ext cx="7886697" cy="3164682"/>
        </p:xfrm>
        <a:graphic>
          <a:graphicData uri="http://schemas.openxmlformats.org/drawingml/2006/table">
            <a:tbl>
              <a:tblPr firstRow="1" bandRow="1">
                <a:tableStyleId>{74C1A8A3-306A-4EB7-A6B1-4F7E0EB9C5D6}</a:tableStyleId>
              </a:tblPr>
              <a:tblGrid>
                <a:gridCol w="2628899">
                  <a:extLst>
                    <a:ext uri="{9D8B030D-6E8A-4147-A177-3AD203B41FA5}">
                      <a16:colId xmlns:a16="http://schemas.microsoft.com/office/drawing/2014/main" val="4242840514"/>
                    </a:ext>
                  </a:extLst>
                </a:gridCol>
                <a:gridCol w="2628899">
                  <a:extLst>
                    <a:ext uri="{9D8B030D-6E8A-4147-A177-3AD203B41FA5}">
                      <a16:colId xmlns:a16="http://schemas.microsoft.com/office/drawing/2014/main" val="141826594"/>
                    </a:ext>
                  </a:extLst>
                </a:gridCol>
                <a:gridCol w="2628899">
                  <a:extLst>
                    <a:ext uri="{9D8B030D-6E8A-4147-A177-3AD203B41FA5}">
                      <a16:colId xmlns:a16="http://schemas.microsoft.com/office/drawing/2014/main" val="2107024853"/>
                    </a:ext>
                  </a:extLst>
                </a:gridCol>
              </a:tblGrid>
              <a:tr h="543442">
                <a:tc>
                  <a:txBody>
                    <a:bodyPr/>
                    <a:lstStyle/>
                    <a:p>
                      <a:pPr algn="ctr"/>
                      <a:r>
                        <a:rPr lang="en-US" sz="2400" dirty="0"/>
                        <a:t>Mission</a:t>
                      </a:r>
                    </a:p>
                  </a:txBody>
                  <a:tcPr marL="68580" marR="68580" marT="34290" marB="34290">
                    <a:solidFill>
                      <a:srgbClr val="194A6B"/>
                    </a:solidFill>
                  </a:tcPr>
                </a:tc>
                <a:tc>
                  <a:txBody>
                    <a:bodyPr/>
                    <a:lstStyle/>
                    <a:p>
                      <a:pPr algn="ctr"/>
                      <a:r>
                        <a:rPr lang="en-US" sz="2400" dirty="0"/>
                        <a:t>Vision</a:t>
                      </a:r>
                    </a:p>
                  </a:txBody>
                  <a:tcPr marL="68580" marR="68580" marT="34290" marB="34290">
                    <a:solidFill>
                      <a:srgbClr val="194A6B"/>
                    </a:solidFill>
                  </a:tcPr>
                </a:tc>
                <a:tc>
                  <a:txBody>
                    <a:bodyPr/>
                    <a:lstStyle/>
                    <a:p>
                      <a:pPr algn="ctr"/>
                      <a:r>
                        <a:rPr lang="en-US" sz="2400" dirty="0"/>
                        <a:t>Purpose</a:t>
                      </a:r>
                    </a:p>
                  </a:txBody>
                  <a:tcPr marL="68580" marR="68580" marT="34290" marB="34290">
                    <a:solidFill>
                      <a:srgbClr val="194A6B"/>
                    </a:solidFill>
                  </a:tcPr>
                </a:tc>
                <a:extLst>
                  <a:ext uri="{0D108BD9-81ED-4DB2-BD59-A6C34878D82A}">
                    <a16:rowId xmlns:a16="http://schemas.microsoft.com/office/drawing/2014/main" val="3204501105"/>
                  </a:ext>
                </a:extLst>
              </a:tr>
              <a:tr h="2621240">
                <a:tc>
                  <a:txBody>
                    <a:bodyPr/>
                    <a:lstStyle/>
                    <a:p>
                      <a:r>
                        <a:rPr lang="en-US" sz="1500" dirty="0"/>
                        <a:t>An excellent education for every student every day. </a:t>
                      </a:r>
                    </a:p>
                  </a:txBody>
                  <a:tcPr marL="68580" marR="68580" marT="34290" marB="34290"/>
                </a:tc>
                <a:tc>
                  <a:txBody>
                    <a:bodyPr/>
                    <a:lstStyle/>
                    <a:p>
                      <a:r>
                        <a:rPr lang="en-US" sz="1500" dirty="0"/>
                        <a:t>All students will succeed in their education and work, shape worthwhile and satisfying lives for themselves, exemplify the best values of society, and be effective in improving the character and quality of the world about them.</a:t>
                      </a:r>
                    </a:p>
                    <a:p>
                      <a:r>
                        <a:rPr lang="en-US" sz="1400" dirty="0"/>
                        <a:t>- Alaska Statute 14.03.015</a:t>
                      </a:r>
                    </a:p>
                  </a:txBody>
                  <a:tcPr marL="68580" marR="68580" marT="34290" marB="34290"/>
                </a:tc>
                <a:tc>
                  <a:txBody>
                    <a:bodyPr/>
                    <a:lstStyle/>
                    <a:p>
                      <a:r>
                        <a:rPr lang="en-US" sz="1500" dirty="0"/>
                        <a:t>DEED exists to provide </a:t>
                      </a:r>
                      <a:r>
                        <a:rPr lang="en-US" sz="1500" b="1" dirty="0"/>
                        <a:t>information</a:t>
                      </a:r>
                      <a:r>
                        <a:rPr lang="en-US" sz="1500" dirty="0"/>
                        <a:t>, </a:t>
                      </a:r>
                      <a:r>
                        <a:rPr lang="en-US" sz="1500" b="1" dirty="0"/>
                        <a:t>resources</a:t>
                      </a:r>
                      <a:r>
                        <a:rPr lang="en-US" sz="1500" dirty="0"/>
                        <a:t>, and </a:t>
                      </a:r>
                      <a:r>
                        <a:rPr lang="en-US" sz="1500" b="1" dirty="0"/>
                        <a:t>leadership</a:t>
                      </a:r>
                      <a:r>
                        <a:rPr lang="en-US" sz="1500" dirty="0"/>
                        <a:t> to support an excellent education for every student every day. </a:t>
                      </a:r>
                    </a:p>
                  </a:txBody>
                  <a:tcPr marL="68580" marR="68580" marT="34290" marB="34290"/>
                </a:tc>
                <a:extLst>
                  <a:ext uri="{0D108BD9-81ED-4DB2-BD59-A6C34878D82A}">
                    <a16:rowId xmlns:a16="http://schemas.microsoft.com/office/drawing/2014/main" val="179677926"/>
                  </a:ext>
                </a:extLst>
              </a:tr>
            </a:tbl>
          </a:graphicData>
        </a:graphic>
      </p:graphicFrame>
    </p:spTree>
    <p:extLst>
      <p:ext uri="{BB962C8B-B14F-4D97-AF65-F5344CB8AC3E}">
        <p14:creationId xmlns:p14="http://schemas.microsoft.com/office/powerpoint/2010/main" val="141204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2230" y="685800"/>
            <a:ext cx="2400300" cy="838200"/>
          </a:xfrm>
        </p:spPr>
        <p:txBody>
          <a:bodyPr>
            <a:normAutofit fontScale="90000"/>
          </a:bodyPr>
          <a:lstStyle/>
          <a:p>
            <a:r>
              <a:rPr lang="en-US" dirty="0">
                <a:solidFill>
                  <a:schemeClr val="accent1"/>
                </a:solidFill>
              </a:rPr>
              <a:t>21</a:t>
            </a:r>
            <a:r>
              <a:rPr lang="en-US" baseline="30000" dirty="0">
                <a:solidFill>
                  <a:schemeClr val="accent1"/>
                </a:solidFill>
              </a:rPr>
              <a:t>st</a:t>
            </a:r>
            <a:r>
              <a:rPr lang="en-US" dirty="0">
                <a:solidFill>
                  <a:schemeClr val="accent1"/>
                </a:solidFill>
              </a:rPr>
              <a:t> CLCC DEED School Data Sheet</a:t>
            </a:r>
          </a:p>
        </p:txBody>
      </p:sp>
      <p:sp>
        <p:nvSpPr>
          <p:cNvPr id="6" name="Text Placeholder 5"/>
          <p:cNvSpPr>
            <a:spLocks noGrp="1"/>
          </p:cNvSpPr>
          <p:nvPr>
            <p:ph type="body" sz="half" idx="2"/>
          </p:nvPr>
        </p:nvSpPr>
        <p:spPr>
          <a:xfrm>
            <a:off x="6412230" y="1676400"/>
            <a:ext cx="2503170" cy="4267200"/>
          </a:xfrm>
          <a:ln w="19050">
            <a:solidFill>
              <a:schemeClr val="accent1"/>
            </a:solidFill>
          </a:ln>
        </p:spPr>
        <p:txBody>
          <a:bodyPr>
            <a:normAutofit/>
          </a:bodyPr>
          <a:lstStyle/>
          <a:p>
            <a:pPr marL="285750" indent="-285750">
              <a:buFont typeface="Arial" panose="020B0604020202020204" pitchFamily="34" charset="0"/>
              <a:buChar char="•"/>
            </a:pPr>
            <a:r>
              <a:rPr lang="en-US" dirty="0"/>
              <a:t>Found on DEED 21</a:t>
            </a:r>
            <a:r>
              <a:rPr lang="en-US" baseline="30000" dirty="0"/>
              <a:t>st</a:t>
            </a:r>
            <a:r>
              <a:rPr lang="en-US" dirty="0"/>
              <a:t> CCLC Website</a:t>
            </a:r>
          </a:p>
          <a:p>
            <a:pPr marL="285750" indent="-285750">
              <a:buFont typeface="Arial" panose="020B0604020202020204" pitchFamily="34" charset="0"/>
              <a:buChar char="•"/>
            </a:pPr>
            <a:r>
              <a:rPr lang="en-US" dirty="0"/>
              <a:t>Use to  complete Eligibility Form</a:t>
            </a:r>
          </a:p>
          <a:p>
            <a:pPr marL="285750" indent="-285750">
              <a:buFont typeface="Arial" panose="020B0604020202020204" pitchFamily="34" charset="0"/>
              <a:buChar char="•"/>
            </a:pPr>
            <a:r>
              <a:rPr lang="en-US" dirty="0"/>
              <a:t>Use “filters” to simplify task</a:t>
            </a:r>
          </a:p>
          <a:p>
            <a:pPr marL="285750" indent="-285750">
              <a:buFont typeface="Arial" panose="020B0604020202020204" pitchFamily="34" charset="0"/>
              <a:buChar char="•"/>
            </a:pPr>
            <a:r>
              <a:rPr lang="en-US" dirty="0"/>
              <a:t>Use School Enrollment information (Column C)</a:t>
            </a:r>
          </a:p>
          <a:p>
            <a:pPr marL="285750" indent="-285750">
              <a:buFont typeface="Arial" panose="020B0604020202020204" pitchFamily="34" charset="0"/>
              <a:buChar char="•"/>
            </a:pPr>
            <a:r>
              <a:rPr lang="en-US" dirty="0"/>
              <a:t>Use Economically Disadvantaged data (Column D)</a:t>
            </a:r>
          </a:p>
          <a:p>
            <a:pPr marL="285750" indent="-285750">
              <a:buFont typeface="Arial" panose="020B0604020202020204" pitchFamily="34" charset="0"/>
              <a:buChar char="•"/>
            </a:pPr>
            <a:r>
              <a:rPr lang="en-US" dirty="0"/>
              <a:t>This Data Sheet is the only allowable data source for this form and to determine eligibility</a:t>
            </a:r>
          </a:p>
          <a:p>
            <a:pPr marL="285750" indent="-285750">
              <a:buFont typeface="Arial" panose="020B0604020202020204" pitchFamily="34" charset="0"/>
              <a:buChar char="•"/>
            </a:pPr>
            <a:r>
              <a:rPr lang="en-US" dirty="0"/>
              <a:t>Contact </a:t>
            </a:r>
            <a:r>
              <a:rPr lang="en-US" dirty="0">
                <a:hlinkClick r:id="rId2"/>
              </a:rPr>
              <a:t>Jessica.paris@alaska.gov</a:t>
            </a:r>
            <a:r>
              <a:rPr lang="en-US" dirty="0"/>
              <a:t> quickly if you believe the data is in error</a:t>
            </a:r>
          </a:p>
        </p:txBody>
      </p:sp>
      <p:pic>
        <p:nvPicPr>
          <p:cNvPr id="5" name="Picture 4" descr="Screenshot of 21st CCLC  DEED School Data Sheet">
            <a:extLst>
              <a:ext uri="{FF2B5EF4-FFF2-40B4-BE49-F238E27FC236}">
                <a16:creationId xmlns:a16="http://schemas.microsoft.com/office/drawing/2014/main" id="{A831999F-27F4-9329-DA3A-B3248F15A4E9}"/>
              </a:ext>
            </a:extLst>
          </p:cNvPr>
          <p:cNvPicPr>
            <a:picLocks noChangeAspect="1"/>
          </p:cNvPicPr>
          <p:nvPr/>
        </p:nvPicPr>
        <p:blipFill>
          <a:blip r:embed="rId3"/>
          <a:stretch>
            <a:fillRect/>
          </a:stretch>
        </p:blipFill>
        <p:spPr>
          <a:xfrm>
            <a:off x="609600" y="1687700"/>
            <a:ext cx="5193030" cy="2100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686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412230" y="685800"/>
            <a:ext cx="2400300" cy="990600"/>
          </a:xfrm>
        </p:spPr>
        <p:txBody>
          <a:bodyPr/>
          <a:lstStyle/>
          <a:p>
            <a:pPr algn="l"/>
            <a:r>
              <a:rPr lang="en-US" altLang="en-US" dirty="0">
                <a:solidFill>
                  <a:schemeClr val="accent1"/>
                </a:solidFill>
              </a:rPr>
              <a:t>Eligibility Form Example</a:t>
            </a:r>
          </a:p>
        </p:txBody>
      </p:sp>
      <p:sp>
        <p:nvSpPr>
          <p:cNvPr id="7" name="Text Placeholder 6"/>
          <p:cNvSpPr>
            <a:spLocks noGrp="1"/>
          </p:cNvSpPr>
          <p:nvPr>
            <p:ph type="body" sz="half" idx="2"/>
          </p:nvPr>
        </p:nvSpPr>
        <p:spPr>
          <a:xfrm>
            <a:off x="6412230" y="1676400"/>
            <a:ext cx="2400300" cy="4572000"/>
          </a:xfrm>
          <a:ln w="19050">
            <a:solidFill>
              <a:schemeClr val="accent1"/>
            </a:solidFill>
          </a:ln>
        </p:spPr>
        <p:txBody>
          <a:bodyPr>
            <a:normAutofit fontScale="92500" lnSpcReduction="20000"/>
          </a:bodyPr>
          <a:lstStyle/>
          <a:p>
            <a:r>
              <a:rPr lang="en-US" dirty="0"/>
              <a:t>Column F requires you to list how many students will be enrolled in the 21</a:t>
            </a:r>
            <a:r>
              <a:rPr lang="en-US" baseline="30000" dirty="0"/>
              <a:t>st</a:t>
            </a:r>
            <a:r>
              <a:rPr lang="en-US" dirty="0"/>
              <a:t> CCLC program. The RFA forbids applicants from promising to serve more than 50% of the school population. </a:t>
            </a:r>
          </a:p>
          <a:p>
            <a:r>
              <a:rPr lang="en-US" dirty="0"/>
              <a:t>Column G requires you to list how many students will be regular attendees, which means they will (voluntarily) attend the program 75 hours or more during the school year. The RFA forbids applicants from promising that fewer than 50% and more than 90% of the number of students </a:t>
            </a:r>
            <a:r>
              <a:rPr lang="en-US" b="1" dirty="0"/>
              <a:t>enrolled in the 21</a:t>
            </a:r>
            <a:r>
              <a:rPr lang="en-US" b="1" baseline="30000" dirty="0"/>
              <a:t>st</a:t>
            </a:r>
            <a:r>
              <a:rPr lang="en-US" b="1" dirty="0"/>
              <a:t> CCLC program </a:t>
            </a:r>
            <a:r>
              <a:rPr lang="en-US" dirty="0"/>
              <a:t>will be regular attendees. </a:t>
            </a:r>
          </a:p>
          <a:p>
            <a:r>
              <a:rPr lang="en-US" dirty="0"/>
              <a:t>Note: During actual implementation, it is fine to exceed the numbers in columns F and G. </a:t>
            </a:r>
          </a:p>
          <a:p>
            <a:r>
              <a:rPr lang="en-US" dirty="0"/>
              <a:t>Note: Make sure these numbers match the numbers in the Program Summary Form.</a:t>
            </a:r>
          </a:p>
          <a:p>
            <a:endParaRPr lang="en-US" dirty="0"/>
          </a:p>
          <a:p>
            <a:r>
              <a:rPr lang="en-US" dirty="0"/>
              <a:t>Note: In this example, the Life Prep Program is “fed” by two “feeder schools”: Small Town HS and Small Town Alternative School</a:t>
            </a:r>
          </a:p>
          <a:p>
            <a:r>
              <a:rPr lang="en-US" dirty="0"/>
              <a:t>The Excellence Afterschool Program is only fed by one school: Small Town Lower School</a:t>
            </a:r>
          </a:p>
        </p:txBody>
      </p:sp>
      <p:pic>
        <p:nvPicPr>
          <p:cNvPr id="9" name="Picture 8" descr="Screenshot of RFA Eligibility form that shows proposed application is eligible">
            <a:extLst>
              <a:ext uri="{FF2B5EF4-FFF2-40B4-BE49-F238E27FC236}">
                <a16:creationId xmlns:a16="http://schemas.microsoft.com/office/drawing/2014/main" id="{F49D73B4-6EC8-2A91-52C7-A6BE8E0D2379}"/>
              </a:ext>
            </a:extLst>
          </p:cNvPr>
          <p:cNvPicPr>
            <a:picLocks noChangeAspect="1"/>
          </p:cNvPicPr>
          <p:nvPr/>
        </p:nvPicPr>
        <p:blipFill>
          <a:blip r:embed="rId2"/>
          <a:stretch>
            <a:fillRect/>
          </a:stretch>
        </p:blipFill>
        <p:spPr>
          <a:xfrm>
            <a:off x="533400" y="1676400"/>
            <a:ext cx="5618275" cy="3097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3311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altLang="en-US" dirty="0">
                <a:solidFill>
                  <a:schemeClr val="accent1"/>
                </a:solidFill>
              </a:rPr>
              <a:t>Eligibility Sheet: Example of Not Eligible</a:t>
            </a:r>
          </a:p>
        </p:txBody>
      </p:sp>
      <p:pic>
        <p:nvPicPr>
          <p:cNvPr id="3" name="Picture 2" descr="Screenshot of RFA Eligibility form that shows proposed application is not eligible">
            <a:extLst>
              <a:ext uri="{FF2B5EF4-FFF2-40B4-BE49-F238E27FC236}">
                <a16:creationId xmlns:a16="http://schemas.microsoft.com/office/drawing/2014/main" id="{EBA2DD80-3E11-11D1-2456-6551F7BCF7AD}"/>
              </a:ext>
            </a:extLst>
          </p:cNvPr>
          <p:cNvPicPr>
            <a:picLocks noChangeAspect="1"/>
          </p:cNvPicPr>
          <p:nvPr/>
        </p:nvPicPr>
        <p:blipFill>
          <a:blip r:embed="rId2"/>
          <a:stretch>
            <a:fillRect/>
          </a:stretch>
        </p:blipFill>
        <p:spPr>
          <a:xfrm>
            <a:off x="415244" y="1524000"/>
            <a:ext cx="8136977"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4654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29841" y="381000"/>
            <a:ext cx="2949178" cy="1600200"/>
          </a:xfrm>
          <a:solidFill>
            <a:schemeClr val="accent1"/>
          </a:solidFill>
          <a:ln w="19050">
            <a:solidFill>
              <a:schemeClr val="accent1"/>
            </a:solidFill>
          </a:ln>
        </p:spPr>
        <p:txBody>
          <a:bodyPr vert="horz" lIns="91440" tIns="45720" rIns="91440" bIns="45720" rtlCol="0" anchor="b">
            <a:normAutofit/>
          </a:bodyPr>
          <a:lstStyle/>
          <a:p>
            <a:r>
              <a:rPr lang="en-US" altLang="en-US" sz="4000" dirty="0">
                <a:solidFill>
                  <a:schemeClr val="bg1"/>
                </a:solidFill>
              </a:rPr>
              <a:t>Cover </a:t>
            </a:r>
            <a:br>
              <a:rPr lang="en-US" altLang="en-US" sz="4000" dirty="0">
                <a:solidFill>
                  <a:schemeClr val="bg1"/>
                </a:solidFill>
              </a:rPr>
            </a:br>
            <a:r>
              <a:rPr lang="en-US" altLang="en-US" sz="4000" dirty="0">
                <a:solidFill>
                  <a:schemeClr val="bg1"/>
                </a:solidFill>
              </a:rPr>
              <a:t>Page</a:t>
            </a:r>
          </a:p>
        </p:txBody>
      </p:sp>
      <p:sp>
        <p:nvSpPr>
          <p:cNvPr id="2" name="Text Placeholder 1">
            <a:extLst>
              <a:ext uri="{FF2B5EF4-FFF2-40B4-BE49-F238E27FC236}">
                <a16:creationId xmlns:a16="http://schemas.microsoft.com/office/drawing/2014/main" id="{941853EA-C25A-7E48-E273-2DB5E10FED81}"/>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20000"/>
              </a:lnSpc>
              <a:spcBef>
                <a:spcPts val="600"/>
              </a:spcBef>
            </a:pPr>
            <a:r>
              <a:rPr lang="en-US" altLang="en-US" sz="1600" dirty="0"/>
              <a:t>Form on page 39</a:t>
            </a:r>
          </a:p>
          <a:p>
            <a:pPr>
              <a:lnSpc>
                <a:spcPct val="120000"/>
              </a:lnSpc>
              <a:spcBef>
                <a:spcPts val="600"/>
              </a:spcBef>
            </a:pPr>
            <a:endParaRPr lang="en-US" sz="1600" dirty="0"/>
          </a:p>
        </p:txBody>
      </p:sp>
      <p:sp>
        <p:nvSpPr>
          <p:cNvPr id="31747" name="Content Placeholder 2"/>
          <p:cNvSpPr>
            <a:spLocks noGrp="1"/>
          </p:cNvSpPr>
          <p:nvPr>
            <p:ph idx="1"/>
          </p:nvPr>
        </p:nvSpPr>
        <p:spPr>
          <a:solidFill>
            <a:schemeClr val="bg1"/>
          </a:solidFill>
          <a:ln w="19050">
            <a:solidFill>
              <a:schemeClr val="accent1"/>
            </a:solidFill>
          </a:ln>
        </p:spPr>
        <p:txBody>
          <a:bodyPr>
            <a:normAutofit/>
          </a:bodyPr>
          <a:lstStyle/>
          <a:p>
            <a:pPr marL="0" indent="0" eaLnBrk="1" hangingPunct="1">
              <a:spcBef>
                <a:spcPts val="1800"/>
              </a:spcBef>
              <a:buNone/>
            </a:pPr>
            <a:r>
              <a:rPr lang="en-US" altLang="en-US" sz="2000" dirty="0"/>
              <a:t>Okay to use electronic signatures on cover and throughout</a:t>
            </a:r>
          </a:p>
          <a:p>
            <a:pPr marL="0" indent="0" eaLnBrk="1" hangingPunct="1">
              <a:spcBef>
                <a:spcPts val="1800"/>
              </a:spcBef>
              <a:buNone/>
            </a:pPr>
            <a:endParaRPr lang="en-US" altLang="en-US" sz="2000" dirty="0"/>
          </a:p>
          <a:p>
            <a:pPr marL="0" indent="0" eaLnBrk="1" hangingPunct="1">
              <a:spcBef>
                <a:spcPts val="1800"/>
              </a:spcBef>
              <a:buNone/>
            </a:pPr>
            <a:r>
              <a:rPr lang="en-US" altLang="en-US" sz="2000" b="1" dirty="0"/>
              <a:t>Tip: </a:t>
            </a:r>
            <a:r>
              <a:rPr lang="en-US" altLang="en-US" sz="2000" dirty="0"/>
              <a:t>Don’t run entire application through Docusign </a:t>
            </a:r>
          </a:p>
          <a:p>
            <a:pPr marL="0" indent="0" eaLnBrk="1" hangingPunct="1">
              <a:spcBef>
                <a:spcPts val="1800"/>
              </a:spcBef>
              <a:buNone/>
            </a:pPr>
            <a:r>
              <a:rPr lang="en-US" altLang="en-US" sz="2000" b="1" dirty="0"/>
              <a:t>Tip: </a:t>
            </a:r>
            <a:r>
              <a:rPr lang="en-US" altLang="en-US" sz="2000" dirty="0"/>
              <a:t>Don’t attach all the Docusign documentation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a:bodyPr>
          <a:lstStyle/>
          <a:p>
            <a:r>
              <a:rPr lang="en-US" altLang="en-US" sz="4000" dirty="0">
                <a:solidFill>
                  <a:schemeClr val="bg1"/>
                </a:solidFill>
              </a:rPr>
              <a:t>Table of Contents</a:t>
            </a:r>
          </a:p>
        </p:txBody>
      </p:sp>
      <p:sp>
        <p:nvSpPr>
          <p:cNvPr id="2" name="Text Placeholder 1">
            <a:extLst>
              <a:ext uri="{FF2B5EF4-FFF2-40B4-BE49-F238E27FC236}">
                <a16:creationId xmlns:a16="http://schemas.microsoft.com/office/drawing/2014/main" id="{7A76AC7F-A2E9-8C47-5B02-1C5546055A44}"/>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altLang="en-US" sz="1600" dirty="0"/>
              <a:t>No form</a:t>
            </a:r>
          </a:p>
          <a:p>
            <a:pPr>
              <a:lnSpc>
                <a:spcPct val="100000"/>
              </a:lnSpc>
              <a:spcBef>
                <a:spcPts val="1200"/>
              </a:spcBef>
            </a:pPr>
            <a:r>
              <a:rPr lang="en-US" altLang="en-US" sz="1600" dirty="0"/>
              <a:t>One page</a:t>
            </a:r>
          </a:p>
          <a:p>
            <a:pPr>
              <a:lnSpc>
                <a:spcPct val="100000"/>
              </a:lnSpc>
              <a:spcBef>
                <a:spcPts val="1200"/>
              </a:spcBef>
            </a:pPr>
            <a:r>
              <a:rPr lang="en-US" altLang="en-US" sz="1600" dirty="0"/>
              <a:t>Include page numbers that correspond with pages of application, including appendices</a:t>
            </a:r>
          </a:p>
          <a:p>
            <a:pPr>
              <a:lnSpc>
                <a:spcPct val="120000"/>
              </a:lnSpc>
              <a:spcBef>
                <a:spcPts val="600"/>
              </a:spcBef>
            </a:pPr>
            <a:endParaRPr lang="en-US" sz="1600" dirty="0"/>
          </a:p>
        </p:txBody>
      </p:sp>
      <p:sp>
        <p:nvSpPr>
          <p:cNvPr id="35843" name="Content Placeholder 2"/>
          <p:cNvSpPr>
            <a:spLocks noGrp="1"/>
          </p:cNvSpPr>
          <p:nvPr>
            <p:ph idx="1"/>
          </p:nvPr>
        </p:nvSpPr>
        <p:spPr>
          <a:ln w="19050">
            <a:solidFill>
              <a:schemeClr val="accent1"/>
            </a:solidFill>
          </a:ln>
        </p:spPr>
        <p:txBody>
          <a:bodyPr>
            <a:noAutofit/>
          </a:bodyPr>
          <a:lstStyle/>
          <a:p>
            <a:pPr marL="0" indent="0">
              <a:spcBef>
                <a:spcPts val="0"/>
              </a:spcBef>
              <a:spcAft>
                <a:spcPts val="1800"/>
              </a:spcAft>
              <a:buNone/>
              <a:defRPr/>
            </a:pPr>
            <a:r>
              <a:rPr lang="en-US" altLang="en-US" sz="2000" dirty="0"/>
              <a:t>Detail is helpful for reviewers (and future director)</a:t>
            </a:r>
          </a:p>
          <a:p>
            <a:pPr marL="0" indent="0" eaLnBrk="1" hangingPunct="1">
              <a:spcBef>
                <a:spcPts val="0"/>
              </a:spcBef>
              <a:spcAft>
                <a:spcPts val="1800"/>
              </a:spcAft>
              <a:buNone/>
              <a:defRPr/>
            </a:pPr>
            <a:endParaRPr lang="en-US" altLang="en-US" sz="2000" dirty="0"/>
          </a:p>
          <a:p>
            <a:pPr marL="0" indent="0" eaLnBrk="1" hangingPunct="1">
              <a:spcBef>
                <a:spcPts val="0"/>
              </a:spcBef>
              <a:spcAft>
                <a:spcPts val="1800"/>
              </a:spcAft>
              <a:buNone/>
              <a:defRPr/>
            </a:pPr>
            <a:r>
              <a:rPr lang="en-US" altLang="en-US" sz="2000" b="1" dirty="0"/>
              <a:t>Tip: </a:t>
            </a:r>
            <a:r>
              <a:rPr lang="en-US" altLang="en-US" sz="2000" dirty="0"/>
              <a:t>Try MS Word’s tools for making Headers and Table of Contents that automatically updates page numbers. </a:t>
            </a:r>
          </a:p>
          <a:p>
            <a:pPr marL="0" indent="0" eaLnBrk="1" hangingPunct="1">
              <a:spcBef>
                <a:spcPts val="0"/>
              </a:spcBef>
              <a:spcAft>
                <a:spcPts val="1800"/>
              </a:spcAft>
              <a:buNone/>
              <a:defRPr/>
            </a:pPr>
            <a:r>
              <a:rPr lang="en-US" altLang="en-US" sz="2000" b="1" dirty="0"/>
              <a:t>Tip: </a:t>
            </a:r>
            <a:r>
              <a:rPr lang="en-US" altLang="en-US" sz="2000" dirty="0"/>
              <a:t>Might be able to repurpose the RFA document and use its heading and formatting</a:t>
            </a:r>
          </a:p>
          <a:p>
            <a:pPr marL="0" indent="0">
              <a:spcBef>
                <a:spcPts val="0"/>
              </a:spcBef>
              <a:spcAft>
                <a:spcPts val="1800"/>
              </a:spcAft>
              <a:buNone/>
              <a:defRPr/>
            </a:pPr>
            <a:r>
              <a:rPr lang="en-US" altLang="en-US" sz="2000" b="1" dirty="0"/>
              <a:t>Tip: </a:t>
            </a:r>
            <a:r>
              <a:rPr lang="en-US" altLang="en-US" sz="2000" dirty="0"/>
              <a:t>Otherwise, add page numbers to Table of Contents last. </a:t>
            </a:r>
          </a:p>
          <a:p>
            <a:pPr marL="0" indent="0" eaLnBrk="1" hangingPunct="1">
              <a:spcBef>
                <a:spcPts val="0"/>
              </a:spcBef>
              <a:spcAft>
                <a:spcPts val="1800"/>
              </a:spcAft>
              <a:buNone/>
              <a:defRPr/>
            </a:pPr>
            <a:endParaRPr lang="en-US" altLang="en-US" sz="2000" dirty="0"/>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044B5E3-C50E-9829-901F-5D22B83BBF48}"/>
            </a:ext>
          </a:extLst>
        </p:cNvPr>
        <p:cNvGrpSpPr/>
        <p:nvPr/>
      </p:nvGrpSpPr>
      <p:grpSpPr>
        <a:xfrm>
          <a:off x="0" y="0"/>
          <a:ext cx="0" cy="0"/>
          <a:chOff x="0" y="0"/>
          <a:chExt cx="0" cy="0"/>
        </a:xfrm>
      </p:grpSpPr>
      <p:sp>
        <p:nvSpPr>
          <p:cNvPr id="33794" name="Title 1">
            <a:extLst>
              <a:ext uri="{FF2B5EF4-FFF2-40B4-BE49-F238E27FC236}">
                <a16:creationId xmlns:a16="http://schemas.microsoft.com/office/drawing/2014/main" id="{8EA4C59D-1D4C-B957-337C-5A6A4CF5A5BE}"/>
              </a:ext>
            </a:extLst>
          </p:cNvPr>
          <p:cNvSpPr>
            <a:spLocks noGrp="1"/>
          </p:cNvSpPr>
          <p:nvPr>
            <p:ph type="title"/>
          </p:nvPr>
        </p:nvSpPr>
        <p:spPr>
          <a:solidFill>
            <a:schemeClr val="accent1"/>
          </a:solidFill>
          <a:ln w="19050">
            <a:solidFill>
              <a:schemeClr val="accent1"/>
            </a:solidFill>
          </a:ln>
        </p:spPr>
        <p:txBody>
          <a:bodyPr>
            <a:normAutofit/>
          </a:bodyPr>
          <a:lstStyle/>
          <a:p>
            <a:pPr algn="l" eaLnBrk="1" hangingPunct="1"/>
            <a:r>
              <a:rPr lang="en-US" altLang="en-US" sz="4000" dirty="0">
                <a:solidFill>
                  <a:schemeClr val="bg1"/>
                </a:solidFill>
              </a:rPr>
              <a:t>Project Abstract</a:t>
            </a:r>
          </a:p>
        </p:txBody>
      </p:sp>
      <p:sp>
        <p:nvSpPr>
          <p:cNvPr id="2" name="Text Placeholder 1">
            <a:extLst>
              <a:ext uri="{FF2B5EF4-FFF2-40B4-BE49-F238E27FC236}">
                <a16:creationId xmlns:a16="http://schemas.microsoft.com/office/drawing/2014/main" id="{4CEC57BA-BA47-D306-A305-F2DABA4F648A}"/>
              </a:ext>
            </a:extLst>
          </p:cNvPr>
          <p:cNvSpPr>
            <a:spLocks noGrp="1"/>
          </p:cNvSpPr>
          <p:nvPr>
            <p:ph type="body" sz="half" idx="2"/>
          </p:nvPr>
        </p:nvSpPr>
        <p:spPr>
          <a:solidFill>
            <a:schemeClr val="accent2">
              <a:lumMod val="20000"/>
              <a:lumOff val="80000"/>
            </a:schemeClr>
          </a:solidFill>
          <a:ln w="19050">
            <a:solidFill>
              <a:schemeClr val="accent1"/>
            </a:solidFill>
          </a:ln>
        </p:spPr>
        <p:txBody>
          <a:bodyPr/>
          <a:lstStyle/>
          <a:p>
            <a:pPr>
              <a:lnSpc>
                <a:spcPct val="120000"/>
              </a:lnSpc>
              <a:spcBef>
                <a:spcPts val="600"/>
              </a:spcBef>
              <a:defRPr/>
            </a:pPr>
            <a:r>
              <a:rPr lang="en-US" sz="1600" dirty="0"/>
              <a:t>No form</a:t>
            </a:r>
          </a:p>
          <a:p>
            <a:pPr>
              <a:lnSpc>
                <a:spcPct val="120000"/>
              </a:lnSpc>
              <a:spcBef>
                <a:spcPts val="600"/>
              </a:spcBef>
              <a:defRPr/>
            </a:pPr>
            <a:r>
              <a:rPr lang="en-US" sz="1600" dirty="0"/>
              <a:t>One page narrative describing the project</a:t>
            </a:r>
          </a:p>
          <a:p>
            <a:endParaRPr lang="en-US" dirty="0"/>
          </a:p>
        </p:txBody>
      </p:sp>
      <p:sp>
        <p:nvSpPr>
          <p:cNvPr id="3" name="Content Placeholder 2">
            <a:extLst>
              <a:ext uri="{FF2B5EF4-FFF2-40B4-BE49-F238E27FC236}">
                <a16:creationId xmlns:a16="http://schemas.microsoft.com/office/drawing/2014/main" id="{512BD2B9-9410-392F-D937-65ACA71EBFE8}"/>
              </a:ext>
            </a:extLst>
          </p:cNvPr>
          <p:cNvSpPr>
            <a:spLocks noGrp="1"/>
          </p:cNvSpPr>
          <p:nvPr>
            <p:ph idx="1"/>
          </p:nvPr>
        </p:nvSpPr>
        <p:spPr>
          <a:ln w="19050">
            <a:solidFill>
              <a:schemeClr val="accent1"/>
            </a:solidFill>
          </a:ln>
        </p:spPr>
        <p:txBody>
          <a:bodyPr>
            <a:normAutofit fontScale="32500" lnSpcReduction="20000"/>
          </a:bodyPr>
          <a:lstStyle/>
          <a:p>
            <a:pPr marL="0" indent="0" eaLnBrk="1" fontAlgn="auto" hangingPunct="1">
              <a:lnSpc>
                <a:spcPct val="120000"/>
              </a:lnSpc>
              <a:spcBef>
                <a:spcPts val="0"/>
              </a:spcBef>
              <a:spcAft>
                <a:spcPts val="1800"/>
              </a:spcAft>
              <a:buNone/>
              <a:defRPr/>
            </a:pPr>
            <a:r>
              <a:rPr lang="en-US" sz="6200" dirty="0"/>
              <a:t>Shortcut for reviewers to understand the basics of who you are, what you intend to do, and why you are likely to succeed</a:t>
            </a:r>
          </a:p>
          <a:p>
            <a:pPr marL="0" indent="0" eaLnBrk="1" fontAlgn="auto" hangingPunct="1">
              <a:lnSpc>
                <a:spcPct val="120000"/>
              </a:lnSpc>
              <a:spcBef>
                <a:spcPts val="0"/>
              </a:spcBef>
              <a:spcAft>
                <a:spcPts val="1800"/>
              </a:spcAft>
              <a:buNone/>
              <a:defRPr/>
            </a:pPr>
            <a:r>
              <a:rPr lang="en-US" sz="6200" dirty="0"/>
              <a:t>Gives reviewer framework or context for the disparate parts of the application</a:t>
            </a:r>
          </a:p>
          <a:p>
            <a:pPr marL="0" indent="0">
              <a:lnSpc>
                <a:spcPct val="120000"/>
              </a:lnSpc>
              <a:spcBef>
                <a:spcPts val="0"/>
              </a:spcBef>
              <a:spcAft>
                <a:spcPts val="1800"/>
              </a:spcAft>
              <a:buNone/>
              <a:defRPr/>
            </a:pPr>
            <a:r>
              <a:rPr lang="en-US" sz="6200" dirty="0"/>
              <a:t>Allows you to summarize your project or tell your story in less structured way</a:t>
            </a:r>
          </a:p>
          <a:p>
            <a:pPr marL="0" indent="0" eaLnBrk="1" fontAlgn="auto" hangingPunct="1">
              <a:lnSpc>
                <a:spcPct val="120000"/>
              </a:lnSpc>
              <a:spcBef>
                <a:spcPts val="0"/>
              </a:spcBef>
              <a:spcAft>
                <a:spcPts val="1800"/>
              </a:spcAft>
              <a:buNone/>
              <a:defRPr/>
            </a:pPr>
            <a:endParaRPr lang="en-US" sz="6200" dirty="0"/>
          </a:p>
          <a:p>
            <a:pPr marL="0" indent="0" eaLnBrk="1" fontAlgn="auto" hangingPunct="1">
              <a:lnSpc>
                <a:spcPct val="120000"/>
              </a:lnSpc>
              <a:spcBef>
                <a:spcPts val="0"/>
              </a:spcBef>
              <a:spcAft>
                <a:spcPts val="1800"/>
              </a:spcAft>
              <a:buNone/>
              <a:defRPr/>
            </a:pPr>
            <a:r>
              <a:rPr lang="en-US" sz="6200" b="1" dirty="0"/>
              <a:t>Tip: </a:t>
            </a:r>
            <a:r>
              <a:rPr lang="en-US" sz="6200" dirty="0"/>
              <a:t>It is the reviewer’s first impression—make it good</a:t>
            </a:r>
          </a:p>
          <a:p>
            <a:pPr marL="274320"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118826704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fontScale="90000"/>
          </a:bodyPr>
          <a:lstStyle/>
          <a:p>
            <a:r>
              <a:rPr lang="en-US" altLang="en-US" sz="4000" dirty="0">
                <a:solidFill>
                  <a:schemeClr val="bg1"/>
                </a:solidFill>
              </a:rPr>
              <a:t>Program Summary Form</a:t>
            </a:r>
          </a:p>
        </p:txBody>
      </p:sp>
      <p:sp>
        <p:nvSpPr>
          <p:cNvPr id="2" name="Text Placeholder 1">
            <a:extLst>
              <a:ext uri="{FF2B5EF4-FFF2-40B4-BE49-F238E27FC236}">
                <a16:creationId xmlns:a16="http://schemas.microsoft.com/office/drawing/2014/main" id="{E0951609-6FAE-3EC8-AA48-4236899536B7}"/>
              </a:ext>
            </a:extLst>
          </p:cNvPr>
          <p:cNvSpPr>
            <a:spLocks noGrp="1"/>
          </p:cNvSpPr>
          <p:nvPr>
            <p:ph type="body" sz="half" idx="2"/>
          </p:nvPr>
        </p:nvSpPr>
        <p:spPr>
          <a:solidFill>
            <a:schemeClr val="accent2">
              <a:lumMod val="20000"/>
              <a:lumOff val="80000"/>
            </a:schemeClr>
          </a:solidFill>
          <a:ln w="19050">
            <a:solidFill>
              <a:schemeClr val="accent1"/>
            </a:solidFill>
          </a:ln>
        </p:spPr>
        <p:txBody>
          <a:bodyPr/>
          <a:lstStyle/>
          <a:p>
            <a:pPr>
              <a:lnSpc>
                <a:spcPct val="100000"/>
              </a:lnSpc>
              <a:spcBef>
                <a:spcPts val="1200"/>
              </a:spcBef>
              <a:defRPr/>
            </a:pPr>
            <a:r>
              <a:rPr lang="en-US" sz="1600" dirty="0"/>
              <a:t>Form on pages 40, 41, and 42</a:t>
            </a:r>
          </a:p>
          <a:p>
            <a:pPr>
              <a:lnSpc>
                <a:spcPct val="100000"/>
              </a:lnSpc>
              <a:spcBef>
                <a:spcPts val="1200"/>
              </a:spcBef>
              <a:defRPr/>
            </a:pPr>
            <a:r>
              <a:rPr lang="en-US" altLang="en-US" sz="1600" dirty="0"/>
              <a:t>Primarily a summary of grant facts from rest of application</a:t>
            </a:r>
          </a:p>
          <a:p>
            <a:pPr>
              <a:lnSpc>
                <a:spcPct val="100000"/>
              </a:lnSpc>
              <a:spcBef>
                <a:spcPts val="1200"/>
              </a:spcBef>
              <a:defRPr/>
            </a:pPr>
            <a:r>
              <a:rPr lang="en-US" altLang="en-US" sz="1600" dirty="0"/>
              <a:t>Information must match rest of application package</a:t>
            </a:r>
          </a:p>
          <a:p>
            <a:pPr>
              <a:lnSpc>
                <a:spcPct val="100000"/>
              </a:lnSpc>
              <a:spcBef>
                <a:spcPts val="1200"/>
              </a:spcBef>
              <a:defRPr/>
            </a:pPr>
            <a:r>
              <a:rPr lang="en-US" altLang="en-US" sz="1600" dirty="0"/>
              <a:t>Allowable for table(s) on second page to expand to another page</a:t>
            </a:r>
          </a:p>
          <a:p>
            <a:pPr>
              <a:lnSpc>
                <a:spcPct val="100000"/>
              </a:lnSpc>
              <a:spcBef>
                <a:spcPts val="1200"/>
              </a:spcBef>
              <a:defRPr/>
            </a:pPr>
            <a:r>
              <a:rPr lang="en-US" altLang="en-US" sz="1600" dirty="0"/>
              <a:t>20 points for AA3</a:t>
            </a:r>
          </a:p>
          <a:p>
            <a:endParaRPr lang="en-US" dirty="0"/>
          </a:p>
        </p:txBody>
      </p:sp>
      <p:sp>
        <p:nvSpPr>
          <p:cNvPr id="14339" name="Content Placeholder 2"/>
          <p:cNvSpPr>
            <a:spLocks noGrp="1"/>
          </p:cNvSpPr>
          <p:nvPr>
            <p:ph idx="1"/>
          </p:nvPr>
        </p:nvSpPr>
        <p:spPr>
          <a:ln w="19050">
            <a:solidFill>
              <a:schemeClr val="accent1"/>
            </a:solidFill>
          </a:ln>
        </p:spPr>
        <p:txBody>
          <a:bodyPr>
            <a:noAutofit/>
          </a:bodyPr>
          <a:lstStyle/>
          <a:p>
            <a:pPr marL="0" indent="0" eaLnBrk="1" fontAlgn="auto" hangingPunct="1">
              <a:spcBef>
                <a:spcPts val="1800"/>
              </a:spcBef>
              <a:spcAft>
                <a:spcPts val="0"/>
              </a:spcAft>
              <a:buNone/>
              <a:defRPr/>
            </a:pPr>
            <a:r>
              <a:rPr lang="en-US" altLang="en-US" sz="1800" dirty="0"/>
              <a:t>Good orientation for future local program Director</a:t>
            </a:r>
          </a:p>
          <a:p>
            <a:pPr marL="0" indent="0" eaLnBrk="1" fontAlgn="auto" hangingPunct="1">
              <a:spcBef>
                <a:spcPts val="1800"/>
              </a:spcBef>
              <a:spcAft>
                <a:spcPts val="0"/>
              </a:spcAft>
              <a:buNone/>
              <a:defRPr/>
            </a:pPr>
            <a:r>
              <a:rPr lang="en-US" altLang="en-US" sz="1800" dirty="0"/>
              <a:t>Grantees will see form and numbers again during program reporting and monitoring</a:t>
            </a:r>
          </a:p>
          <a:p>
            <a:pPr marL="0" indent="0" eaLnBrk="1" fontAlgn="auto" hangingPunct="1">
              <a:spcBef>
                <a:spcPts val="1800"/>
              </a:spcBef>
              <a:spcAft>
                <a:spcPts val="0"/>
              </a:spcAft>
              <a:buNone/>
              <a:defRPr/>
            </a:pPr>
            <a:r>
              <a:rPr lang="en-US" altLang="en-US" sz="1800" dirty="0"/>
              <a:t>Keep an eye on whether cost per student is aligned with the Target Cost per Regular Attendee, competitive, and reasonable for likely gain</a:t>
            </a:r>
          </a:p>
          <a:p>
            <a:pPr eaLnBrk="1" fontAlgn="auto" hangingPunct="1">
              <a:spcBef>
                <a:spcPts val="1800"/>
              </a:spcBef>
              <a:spcAft>
                <a:spcPts val="0"/>
              </a:spcAft>
              <a:defRPr/>
            </a:pPr>
            <a:endParaRPr lang="en-US" altLang="en-US" sz="1800" dirty="0"/>
          </a:p>
          <a:p>
            <a:pPr marL="0" indent="0" eaLnBrk="1" fontAlgn="auto" hangingPunct="1">
              <a:spcBef>
                <a:spcPts val="1800"/>
              </a:spcBef>
              <a:spcAft>
                <a:spcPts val="0"/>
              </a:spcAft>
              <a:buNone/>
              <a:defRPr/>
            </a:pPr>
            <a:r>
              <a:rPr lang="en-US" altLang="en-US" sz="1800" b="1" dirty="0"/>
              <a:t>Tip: </a:t>
            </a:r>
            <a:r>
              <a:rPr lang="en-US" altLang="en-US" sz="1800" dirty="0"/>
              <a:t>Do a draft near beginning but revise at </a:t>
            </a:r>
            <a:r>
              <a:rPr lang="en-US" altLang="en-US" sz="1800" b="1" dirty="0"/>
              <a:t>end</a:t>
            </a:r>
            <a:r>
              <a:rPr lang="en-US" altLang="en-US" sz="1800" dirty="0"/>
              <a:t> of application process. Triple check for error and inconsistencies before final submission</a:t>
            </a:r>
          </a:p>
          <a:p>
            <a:pPr marL="0" indent="0" eaLnBrk="1" fontAlgn="auto" hangingPunct="1">
              <a:spcBef>
                <a:spcPts val="1800"/>
              </a:spcBef>
              <a:spcAft>
                <a:spcPts val="0"/>
              </a:spcAft>
              <a:buNone/>
              <a:defRPr/>
            </a:pPr>
            <a:r>
              <a:rPr lang="en-US" altLang="en-US" sz="1800" b="1" dirty="0">
                <a:solidFill>
                  <a:srgbClr val="FF0000"/>
                </a:solidFill>
              </a:rPr>
              <a:t>Warning: </a:t>
            </a:r>
            <a:r>
              <a:rPr lang="en-US" altLang="en-US" sz="1800" dirty="0"/>
              <a:t>If your application has errors or inconsistencies here or elsewhere, DEED will mark it up and alert reviewers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0E465-67C4-728F-031C-CF8DBC4FCB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A1D1FA-6132-9BF1-6DF4-3E1467ADA2ED}"/>
              </a:ext>
            </a:extLst>
          </p:cNvPr>
          <p:cNvSpPr>
            <a:spLocks noGrp="1"/>
          </p:cNvSpPr>
          <p:nvPr>
            <p:ph type="title"/>
          </p:nvPr>
        </p:nvSpPr>
        <p:spPr>
          <a:xfrm>
            <a:off x="6412230" y="685800"/>
            <a:ext cx="2400300" cy="838200"/>
          </a:xfrm>
        </p:spPr>
        <p:txBody>
          <a:bodyPr>
            <a:normAutofit fontScale="90000"/>
          </a:bodyPr>
          <a:lstStyle/>
          <a:p>
            <a:r>
              <a:rPr lang="en-US" altLang="en-US" dirty="0">
                <a:solidFill>
                  <a:schemeClr val="accent1"/>
                </a:solidFill>
              </a:rPr>
              <a:t>Program Summary Form page 2 Example</a:t>
            </a:r>
            <a:endParaRPr lang="en-US" dirty="0">
              <a:solidFill>
                <a:schemeClr val="accent1"/>
              </a:solidFill>
            </a:endParaRPr>
          </a:p>
        </p:txBody>
      </p:sp>
      <p:sp>
        <p:nvSpPr>
          <p:cNvPr id="6" name="Text Placeholder 5">
            <a:extLst>
              <a:ext uri="{FF2B5EF4-FFF2-40B4-BE49-F238E27FC236}">
                <a16:creationId xmlns:a16="http://schemas.microsoft.com/office/drawing/2014/main" id="{5BEF4020-935F-6779-C491-67B08317EB9D}"/>
              </a:ext>
            </a:extLst>
          </p:cNvPr>
          <p:cNvSpPr>
            <a:spLocks noGrp="1"/>
          </p:cNvSpPr>
          <p:nvPr>
            <p:ph type="body" sz="half" idx="2"/>
          </p:nvPr>
        </p:nvSpPr>
        <p:spPr>
          <a:xfrm>
            <a:off x="6412230" y="1676400"/>
            <a:ext cx="2503170" cy="4038600"/>
          </a:xfrm>
          <a:solidFill>
            <a:schemeClr val="bg1"/>
          </a:solidFill>
          <a:ln w="19050">
            <a:solidFill>
              <a:schemeClr val="accent1"/>
            </a:solidFill>
          </a:ln>
        </p:spPr>
        <p:txBody>
          <a:bodyPr>
            <a:normAutofit/>
          </a:bodyPr>
          <a:lstStyle/>
          <a:p>
            <a:pPr marL="285750" indent="-285750">
              <a:buFont typeface="Arial" panose="020B0604020202020204" pitchFamily="34" charset="0"/>
              <a:buChar char="•"/>
            </a:pPr>
            <a:r>
              <a:rPr lang="en-US" altLang="en-US" dirty="0"/>
              <a:t>Make sure this form is in alignment with Population Served and Eligibility Form and Schedule of Center Programming and page 3</a:t>
            </a:r>
          </a:p>
          <a:p>
            <a:pPr marL="285750" indent="-285750">
              <a:buFont typeface="Arial" panose="020B0604020202020204" pitchFamily="34" charset="0"/>
              <a:buChar char="•"/>
            </a:pPr>
            <a:r>
              <a:rPr lang="en-US" altLang="en-US" dirty="0"/>
              <a:t>For Sum of Student Hours, must add up subtotals in Column H, not multiply Column E total by Column G total. </a:t>
            </a:r>
          </a:p>
          <a:p>
            <a:pPr marL="285750" indent="-285750">
              <a:buFont typeface="Arial" panose="020B0604020202020204" pitchFamily="34" charset="0"/>
              <a:buChar char="•"/>
            </a:pPr>
            <a:r>
              <a:rPr lang="en-US" altLang="en-US" dirty="0"/>
              <a:t>Use Comparable Cost Calculator</a:t>
            </a:r>
          </a:p>
        </p:txBody>
      </p:sp>
      <p:pic>
        <p:nvPicPr>
          <p:cNvPr id="2" name="Picture 1" descr="Screenshot of RFA Program Summary  form page 2">
            <a:extLst>
              <a:ext uri="{FF2B5EF4-FFF2-40B4-BE49-F238E27FC236}">
                <a16:creationId xmlns:a16="http://schemas.microsoft.com/office/drawing/2014/main" id="{2E00A974-BAB0-E2E2-389D-4F29A0DE5889}"/>
              </a:ext>
            </a:extLst>
          </p:cNvPr>
          <p:cNvPicPr>
            <a:picLocks noChangeAspect="1"/>
          </p:cNvPicPr>
          <p:nvPr/>
        </p:nvPicPr>
        <p:blipFill>
          <a:blip r:embed="rId2"/>
          <a:stretch>
            <a:fillRect/>
          </a:stretch>
        </p:blipFill>
        <p:spPr>
          <a:xfrm>
            <a:off x="762000" y="1695450"/>
            <a:ext cx="5376204" cy="3722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7829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B7657-6609-BDD1-B7D9-EC556D0B5D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A2C3B1-9470-029A-BB51-23455B6CD023}"/>
              </a:ext>
            </a:extLst>
          </p:cNvPr>
          <p:cNvSpPr>
            <a:spLocks noGrp="1"/>
          </p:cNvSpPr>
          <p:nvPr>
            <p:ph type="title"/>
          </p:nvPr>
        </p:nvSpPr>
        <p:spPr>
          <a:xfrm>
            <a:off x="6412230" y="685800"/>
            <a:ext cx="2400300" cy="838200"/>
          </a:xfrm>
        </p:spPr>
        <p:txBody>
          <a:bodyPr>
            <a:normAutofit fontScale="90000"/>
          </a:bodyPr>
          <a:lstStyle/>
          <a:p>
            <a:r>
              <a:rPr lang="en-US" altLang="en-US" dirty="0">
                <a:solidFill>
                  <a:schemeClr val="accent1"/>
                </a:solidFill>
              </a:rPr>
              <a:t>Program Summary Form page 3 Example</a:t>
            </a:r>
            <a:endParaRPr lang="en-US" dirty="0">
              <a:solidFill>
                <a:schemeClr val="accent1"/>
              </a:solidFill>
            </a:endParaRPr>
          </a:p>
        </p:txBody>
      </p:sp>
      <p:sp>
        <p:nvSpPr>
          <p:cNvPr id="6" name="Text Placeholder 5">
            <a:extLst>
              <a:ext uri="{FF2B5EF4-FFF2-40B4-BE49-F238E27FC236}">
                <a16:creationId xmlns:a16="http://schemas.microsoft.com/office/drawing/2014/main" id="{D2161A8D-8197-C94B-DE3E-CB1AAEA0C339}"/>
              </a:ext>
            </a:extLst>
          </p:cNvPr>
          <p:cNvSpPr>
            <a:spLocks noGrp="1"/>
          </p:cNvSpPr>
          <p:nvPr>
            <p:ph type="body" sz="half" idx="2"/>
          </p:nvPr>
        </p:nvSpPr>
        <p:spPr>
          <a:xfrm>
            <a:off x="6412230" y="1676400"/>
            <a:ext cx="2503170" cy="4038600"/>
          </a:xfrm>
          <a:ln w="19050">
            <a:solidFill>
              <a:schemeClr val="accent1"/>
            </a:solidFill>
          </a:ln>
        </p:spPr>
        <p:txBody>
          <a:bodyPr>
            <a:normAutofit/>
          </a:bodyPr>
          <a:lstStyle/>
          <a:p>
            <a:pPr marL="285750" indent="-285750">
              <a:buFont typeface="Arial" panose="020B0604020202020204" pitchFamily="34" charset="0"/>
              <a:buChar char="•"/>
            </a:pPr>
            <a:r>
              <a:rPr lang="en-US" altLang="en-US" dirty="0"/>
              <a:t>Make sure this form is in alignment page 2 and with Budget</a:t>
            </a:r>
          </a:p>
          <a:p>
            <a:pPr marL="285750" indent="-285750">
              <a:buFont typeface="Arial" panose="020B0604020202020204" pitchFamily="34" charset="0"/>
              <a:buChar char="•"/>
            </a:pPr>
            <a:r>
              <a:rPr lang="en-US" altLang="en-US" dirty="0"/>
              <a:t>Use Comparable Cost Calculator</a:t>
            </a:r>
          </a:p>
        </p:txBody>
      </p:sp>
      <p:pic>
        <p:nvPicPr>
          <p:cNvPr id="3" name="Picture 2" descr="Screenshot of RFA Program Summary  form page 3">
            <a:extLst>
              <a:ext uri="{FF2B5EF4-FFF2-40B4-BE49-F238E27FC236}">
                <a16:creationId xmlns:a16="http://schemas.microsoft.com/office/drawing/2014/main" id="{3E95E638-87C5-07E4-CF31-73472627BA24}"/>
              </a:ext>
            </a:extLst>
          </p:cNvPr>
          <p:cNvPicPr>
            <a:picLocks noChangeAspect="1"/>
          </p:cNvPicPr>
          <p:nvPr/>
        </p:nvPicPr>
        <p:blipFill>
          <a:blip r:embed="rId2"/>
          <a:stretch>
            <a:fillRect/>
          </a:stretch>
        </p:blipFill>
        <p:spPr>
          <a:xfrm>
            <a:off x="609600" y="1600200"/>
            <a:ext cx="5347502" cy="4018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descr="circle focusing on Cost per school year Regular Attendee in Screenshot of RFA Program Summary  form page 3">
            <a:extLst>
              <a:ext uri="{FF2B5EF4-FFF2-40B4-BE49-F238E27FC236}">
                <a16:creationId xmlns:a16="http://schemas.microsoft.com/office/drawing/2014/main" id="{A555CFA1-7511-858A-938B-953B41600EBB}"/>
              </a:ext>
            </a:extLst>
          </p:cNvPr>
          <p:cNvSpPr/>
          <p:nvPr/>
        </p:nvSpPr>
        <p:spPr>
          <a:xfrm>
            <a:off x="3283351" y="3695700"/>
            <a:ext cx="990600" cy="990600"/>
          </a:xfrm>
          <a:prstGeom prst="ellipse">
            <a:avLst/>
          </a:pr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6683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99466-5C66-47B7-2BDE-C88EFA23AB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2B7CCC-4E7A-1E57-959F-C487991A7DF6}"/>
              </a:ext>
            </a:extLst>
          </p:cNvPr>
          <p:cNvSpPr>
            <a:spLocks noGrp="1"/>
          </p:cNvSpPr>
          <p:nvPr>
            <p:ph type="title"/>
          </p:nvPr>
        </p:nvSpPr>
        <p:spPr>
          <a:xfrm>
            <a:off x="6412230" y="685800"/>
            <a:ext cx="2400300" cy="838200"/>
          </a:xfrm>
        </p:spPr>
        <p:txBody>
          <a:bodyPr>
            <a:normAutofit fontScale="90000"/>
          </a:bodyPr>
          <a:lstStyle/>
          <a:p>
            <a:r>
              <a:rPr lang="en-US" altLang="en-US" dirty="0">
                <a:solidFill>
                  <a:schemeClr val="accent1"/>
                </a:solidFill>
              </a:rPr>
              <a:t>Comparable Cost Calculator Example</a:t>
            </a:r>
            <a:endParaRPr lang="en-US" dirty="0">
              <a:solidFill>
                <a:schemeClr val="accent1"/>
              </a:solidFill>
            </a:endParaRPr>
          </a:p>
        </p:txBody>
      </p:sp>
      <p:sp>
        <p:nvSpPr>
          <p:cNvPr id="6" name="Text Placeholder 5">
            <a:extLst>
              <a:ext uri="{FF2B5EF4-FFF2-40B4-BE49-F238E27FC236}">
                <a16:creationId xmlns:a16="http://schemas.microsoft.com/office/drawing/2014/main" id="{DF1ACF2C-4C97-D9A4-B7F7-246C462E4174}"/>
              </a:ext>
            </a:extLst>
          </p:cNvPr>
          <p:cNvSpPr>
            <a:spLocks noGrp="1"/>
          </p:cNvSpPr>
          <p:nvPr>
            <p:ph type="body" sz="half" idx="2"/>
          </p:nvPr>
        </p:nvSpPr>
        <p:spPr>
          <a:xfrm>
            <a:off x="6412230" y="1676400"/>
            <a:ext cx="2503170" cy="4038600"/>
          </a:xfrm>
          <a:ln w="19050">
            <a:solidFill>
              <a:schemeClr val="accent1"/>
            </a:solidFill>
          </a:ln>
        </p:spPr>
        <p:txBody>
          <a:bodyPr>
            <a:normAutofit/>
          </a:bodyPr>
          <a:lstStyle/>
          <a:p>
            <a:pPr marL="171450" indent="-171450">
              <a:buFont typeface="Arial" panose="020B0604020202020204" pitchFamily="34" charset="0"/>
              <a:buChar char="•"/>
            </a:pPr>
            <a:r>
              <a:rPr lang="en-US" altLang="en-US" dirty="0"/>
              <a:t>Don’t break the formulas</a:t>
            </a:r>
          </a:p>
          <a:p>
            <a:pPr marL="171450" indent="-171450">
              <a:buFont typeface="Arial" panose="020B0604020202020204" pitchFamily="34" charset="0"/>
              <a:buChar char="•"/>
            </a:pPr>
            <a:r>
              <a:rPr lang="en-US" altLang="en-US" dirty="0"/>
              <a:t>I plan to revise formatting to allow cents be included in the “Student Hour” totals</a:t>
            </a:r>
          </a:p>
        </p:txBody>
      </p:sp>
      <p:pic>
        <p:nvPicPr>
          <p:cNvPr id="2" name="Picture 1" descr="Comparable Cost Calculator Example">
            <a:extLst>
              <a:ext uri="{FF2B5EF4-FFF2-40B4-BE49-F238E27FC236}">
                <a16:creationId xmlns:a16="http://schemas.microsoft.com/office/drawing/2014/main" id="{D174C5AF-6649-0A6A-5B8E-0F5040324FA8}"/>
              </a:ext>
            </a:extLst>
          </p:cNvPr>
          <p:cNvPicPr>
            <a:picLocks noChangeAspect="1"/>
          </p:cNvPicPr>
          <p:nvPr/>
        </p:nvPicPr>
        <p:blipFill>
          <a:blip r:embed="rId2"/>
          <a:stretch>
            <a:fillRect/>
          </a:stretch>
        </p:blipFill>
        <p:spPr>
          <a:xfrm>
            <a:off x="609600" y="1905000"/>
            <a:ext cx="5551326" cy="1645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203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1049-B462-4895-9DEC-C98CE434FC89}"/>
              </a:ext>
            </a:extLst>
          </p:cNvPr>
          <p:cNvSpPr>
            <a:spLocks noGrp="1"/>
          </p:cNvSpPr>
          <p:nvPr>
            <p:ph type="title"/>
          </p:nvPr>
        </p:nvSpPr>
        <p:spPr/>
        <p:txBody>
          <a:bodyPr/>
          <a:lstStyle/>
          <a:p>
            <a:r>
              <a:rPr lang="en-US" dirty="0">
                <a:solidFill>
                  <a:schemeClr val="accent1"/>
                </a:solidFill>
              </a:rPr>
              <a:t>Strategic Priorities: </a:t>
            </a:r>
            <a:br>
              <a:rPr lang="en-US" dirty="0">
                <a:solidFill>
                  <a:schemeClr val="accent1"/>
                </a:solidFill>
              </a:rPr>
            </a:br>
            <a:r>
              <a:rPr lang="en-US" dirty="0">
                <a:solidFill>
                  <a:schemeClr val="accent1"/>
                </a:solidFill>
              </a:rPr>
              <a:t>Alaska’s Education Challenge</a:t>
            </a:r>
          </a:p>
        </p:txBody>
      </p:sp>
      <p:sp>
        <p:nvSpPr>
          <p:cNvPr id="5" name="Content Placeholder 4">
            <a:extLst>
              <a:ext uri="{FF2B5EF4-FFF2-40B4-BE49-F238E27FC236}">
                <a16:creationId xmlns:a16="http://schemas.microsoft.com/office/drawing/2014/main" id="{7E9DC379-130E-F896-B712-05BFFDA0B627}"/>
              </a:ext>
            </a:extLst>
          </p:cNvPr>
          <p:cNvSpPr>
            <a:spLocks noGrp="1"/>
          </p:cNvSpPr>
          <p:nvPr>
            <p:ph sz="half" idx="1"/>
          </p:nvPr>
        </p:nvSpPr>
        <p:spPr>
          <a:xfrm>
            <a:off x="628650" y="2226469"/>
            <a:ext cx="5029200" cy="3263504"/>
          </a:xfrm>
        </p:spPr>
        <p:txBody>
          <a:bodyPr>
            <a:normAutofit fontScale="77500" lnSpcReduction="20000"/>
          </a:bodyPr>
          <a:lstStyle/>
          <a:p>
            <a:pPr marL="0" indent="0">
              <a:buNone/>
            </a:pPr>
            <a:r>
              <a:rPr lang="en-US" b="1" dirty="0"/>
              <a:t>Five Shared Priorities:</a:t>
            </a:r>
          </a:p>
          <a:p>
            <a:pPr marL="385763" indent="-385763">
              <a:buFont typeface="+mj-lt"/>
              <a:buAutoNum type="arabicPeriod"/>
            </a:pPr>
            <a:r>
              <a:rPr lang="en-US" dirty="0"/>
              <a:t>Support all students to read at grade level by the end of third grade. </a:t>
            </a:r>
          </a:p>
          <a:p>
            <a:pPr marL="385763" indent="-385763">
              <a:buFont typeface="+mj-lt"/>
              <a:buAutoNum type="arabicPeriod"/>
            </a:pPr>
            <a:r>
              <a:rPr lang="en-US" dirty="0"/>
              <a:t>Increase career, technical, and culturally relevant education to meet student and workforce needs.</a:t>
            </a:r>
          </a:p>
          <a:p>
            <a:pPr marL="385763" indent="-385763">
              <a:buFont typeface="+mj-lt"/>
              <a:buAutoNum type="arabicPeriod"/>
            </a:pPr>
            <a:r>
              <a:rPr lang="en-US" dirty="0"/>
              <a:t>Close the achievement gap by ensuring equitable educational rigor and resources.</a:t>
            </a:r>
          </a:p>
          <a:p>
            <a:pPr marL="385763" indent="-385763">
              <a:buFont typeface="+mj-lt"/>
              <a:buAutoNum type="arabicPeriod"/>
            </a:pPr>
            <a:r>
              <a:rPr lang="en-US" dirty="0"/>
              <a:t>Prepare, attract, and retain effective education professionals.</a:t>
            </a:r>
          </a:p>
          <a:p>
            <a:pPr marL="385763" indent="-385763">
              <a:buFont typeface="+mj-lt"/>
              <a:buAutoNum type="arabicPeriod"/>
            </a:pPr>
            <a:r>
              <a:rPr lang="en-US" dirty="0"/>
              <a:t>Improve the safety and well-being of students through school partnerships with families, communities, and tribes.</a:t>
            </a:r>
          </a:p>
          <a:p>
            <a:endParaRPr lang="en-US" dirty="0"/>
          </a:p>
        </p:txBody>
      </p:sp>
      <p:pic>
        <p:nvPicPr>
          <p:cNvPr id="7" name="Content Placeholder 6" descr="Alaska's Educational Challenge document cover">
            <a:extLst>
              <a:ext uri="{FF2B5EF4-FFF2-40B4-BE49-F238E27FC236}">
                <a16:creationId xmlns:a16="http://schemas.microsoft.com/office/drawing/2014/main" id="{54AF2E41-F9AE-4601-796F-03EA524BF754}"/>
              </a:ext>
            </a:extLst>
          </p:cNvPr>
          <p:cNvPicPr>
            <a:picLocks noGrp="1" noChangeAspect="1"/>
          </p:cNvPicPr>
          <p:nvPr>
            <p:ph sz="half" idx="2"/>
          </p:nvPr>
        </p:nvPicPr>
        <p:blipFill>
          <a:blip r:embed="rId2"/>
          <a:stretch>
            <a:fillRect/>
          </a:stretch>
        </p:blipFill>
        <p:spPr>
          <a:xfrm>
            <a:off x="6039606" y="2334221"/>
            <a:ext cx="2264569" cy="2800350"/>
          </a:xfrm>
          <a:prstGeom prst="rect">
            <a:avLst/>
          </a:prstGeom>
          <a:ln w="38100">
            <a:solidFill>
              <a:srgbClr val="3F78A7"/>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542406EE-2A11-C8D0-7445-EF7C93CC6C2C}"/>
              </a:ext>
            </a:extLst>
          </p:cNvPr>
          <p:cNvSpPr/>
          <p:nvPr/>
        </p:nvSpPr>
        <p:spPr>
          <a:xfrm>
            <a:off x="5900958" y="5236057"/>
            <a:ext cx="2541863" cy="276999"/>
          </a:xfrm>
          <a:prstGeom prst="rect">
            <a:avLst/>
          </a:prstGeom>
        </p:spPr>
        <p:txBody>
          <a:bodyPr wrap="square">
            <a:spAutoFit/>
          </a:bodyPr>
          <a:lstStyle/>
          <a:p>
            <a:pPr algn="ctr"/>
            <a:r>
              <a:rPr lang="en-US" sz="1200" dirty="0"/>
              <a:t>education.alaska.gov/akedchallenge</a:t>
            </a:r>
          </a:p>
        </p:txBody>
      </p:sp>
    </p:spTree>
    <p:extLst>
      <p:ext uri="{BB962C8B-B14F-4D97-AF65-F5344CB8AC3E}">
        <p14:creationId xmlns:p14="http://schemas.microsoft.com/office/powerpoint/2010/main" val="3686908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3DFD2-C1EB-8DB5-61D9-2BDEA21ABF54}"/>
            </a:ext>
          </a:extLst>
        </p:cNvPr>
        <p:cNvGrpSpPr/>
        <p:nvPr/>
      </p:nvGrpSpPr>
      <p:grpSpPr>
        <a:xfrm>
          <a:off x="0" y="0"/>
          <a:ext cx="0" cy="0"/>
          <a:chOff x="0" y="0"/>
          <a:chExt cx="0" cy="0"/>
        </a:xfrm>
      </p:grpSpPr>
      <p:sp>
        <p:nvSpPr>
          <p:cNvPr id="34818" name="Title 1">
            <a:extLst>
              <a:ext uri="{FF2B5EF4-FFF2-40B4-BE49-F238E27FC236}">
                <a16:creationId xmlns:a16="http://schemas.microsoft.com/office/drawing/2014/main" id="{4BB1C2D3-B866-A858-D42D-A019C8239B1D}"/>
              </a:ext>
            </a:extLst>
          </p:cNvPr>
          <p:cNvSpPr>
            <a:spLocks noGrp="1"/>
          </p:cNvSpPr>
          <p:nvPr>
            <p:ph type="title"/>
          </p:nvPr>
        </p:nvSpPr>
        <p:spPr/>
        <p:txBody>
          <a:bodyPr/>
          <a:lstStyle/>
          <a:p>
            <a:pPr algn="l" eaLnBrk="1" hangingPunct="1"/>
            <a:r>
              <a:rPr lang="en-US" altLang="en-US" dirty="0">
                <a:solidFill>
                  <a:schemeClr val="accent1"/>
                </a:solidFill>
              </a:rPr>
              <a:t>Target Cost per Regular Attendee</a:t>
            </a:r>
          </a:p>
        </p:txBody>
      </p:sp>
      <p:sp>
        <p:nvSpPr>
          <p:cNvPr id="14339" name="Content Placeholder 2">
            <a:extLst>
              <a:ext uri="{FF2B5EF4-FFF2-40B4-BE49-F238E27FC236}">
                <a16:creationId xmlns:a16="http://schemas.microsoft.com/office/drawing/2014/main" id="{C50FF8F9-2974-3545-80AD-BCDF4E81D021}"/>
              </a:ext>
            </a:extLst>
          </p:cNvPr>
          <p:cNvSpPr>
            <a:spLocks noGrp="1"/>
          </p:cNvSpPr>
          <p:nvPr>
            <p:ph idx="1"/>
          </p:nvPr>
        </p:nvSpPr>
        <p:spPr/>
        <p:txBody>
          <a:bodyPr>
            <a:noAutofit/>
          </a:bodyPr>
          <a:lstStyle/>
          <a:p>
            <a:pPr marL="0" indent="0" eaLnBrk="1" fontAlgn="auto" hangingPunct="1">
              <a:spcAft>
                <a:spcPts val="0"/>
              </a:spcAft>
              <a:buNone/>
              <a:defRPr/>
            </a:pPr>
            <a:endParaRPr lang="en-US" altLang="en-US" sz="1600" dirty="0"/>
          </a:p>
          <a:p>
            <a:pPr eaLnBrk="1" fontAlgn="auto" hangingPunct="1">
              <a:spcAft>
                <a:spcPts val="0"/>
              </a:spcAft>
              <a:defRPr/>
            </a:pPr>
            <a:endParaRPr lang="en-US" altLang="en-US" sz="1600" dirty="0"/>
          </a:p>
          <a:p>
            <a:pPr eaLnBrk="1" fontAlgn="auto" hangingPunct="1">
              <a:spcAft>
                <a:spcPts val="0"/>
              </a:spcAft>
              <a:defRPr/>
            </a:pPr>
            <a:endParaRPr lang="en-US" altLang="en-US" sz="1600" dirty="0"/>
          </a:p>
          <a:p>
            <a:pPr eaLnBrk="1" fontAlgn="auto" hangingPunct="1">
              <a:spcAft>
                <a:spcPts val="0"/>
              </a:spcAft>
              <a:defRPr/>
            </a:pPr>
            <a:endParaRPr lang="en-US" altLang="en-US" sz="1600" dirty="0"/>
          </a:p>
          <a:p>
            <a:pPr eaLnBrk="1" fontAlgn="auto" hangingPunct="1">
              <a:spcAft>
                <a:spcPts val="0"/>
              </a:spcAft>
              <a:defRPr/>
            </a:pPr>
            <a:endParaRPr lang="en-US" altLang="en-US" sz="1600" dirty="0"/>
          </a:p>
          <a:p>
            <a:pPr marL="0" indent="0" eaLnBrk="1" fontAlgn="auto" hangingPunct="1">
              <a:spcAft>
                <a:spcPts val="0"/>
              </a:spcAft>
              <a:buNone/>
              <a:defRPr/>
            </a:pPr>
            <a:endParaRPr lang="en-US" altLang="en-US" sz="1600" dirty="0"/>
          </a:p>
          <a:p>
            <a:pPr eaLnBrk="1" fontAlgn="auto" hangingPunct="1">
              <a:spcAft>
                <a:spcPts val="0"/>
              </a:spcAft>
              <a:defRPr/>
            </a:pPr>
            <a:r>
              <a:rPr lang="en-US" altLang="en-US" sz="1600" dirty="0"/>
              <a:t>Regular Attendee attends School Year program at least 75 hours</a:t>
            </a:r>
          </a:p>
          <a:p>
            <a:pPr eaLnBrk="1" fontAlgn="auto" hangingPunct="1">
              <a:spcAft>
                <a:spcPts val="0"/>
              </a:spcAft>
              <a:defRPr/>
            </a:pPr>
            <a:r>
              <a:rPr lang="en-US" altLang="en-US" sz="1600" dirty="0"/>
              <a:t>Aim for application’s cost per school year Regular Attendee to meet or be less than the applicable Target Cost above (and on page 22 in RFA)</a:t>
            </a:r>
          </a:p>
          <a:p>
            <a:pPr eaLnBrk="1" fontAlgn="auto" hangingPunct="1">
              <a:spcAft>
                <a:spcPts val="0"/>
              </a:spcAft>
              <a:defRPr/>
            </a:pPr>
            <a:r>
              <a:rPr lang="en-US" altLang="en-US" sz="1600" dirty="0"/>
              <a:t>However, if exceed the Target Cost, the application isn’t ineligible, just less competitive</a:t>
            </a:r>
          </a:p>
          <a:p>
            <a:pPr eaLnBrk="1" fontAlgn="auto" hangingPunct="1">
              <a:spcAft>
                <a:spcPts val="0"/>
              </a:spcAft>
              <a:defRPr/>
            </a:pPr>
            <a:r>
              <a:rPr lang="en-US" altLang="en-US" sz="1600" dirty="0"/>
              <a:t>Scoring item AA3 (20  points) aims to reward applications that coordinate funds to bring down the cost per Regular Attendee</a:t>
            </a:r>
          </a:p>
          <a:p>
            <a:pPr eaLnBrk="1" fontAlgn="auto" hangingPunct="1">
              <a:spcAft>
                <a:spcPts val="0"/>
              </a:spcAft>
              <a:defRPr/>
            </a:pPr>
            <a:r>
              <a:rPr lang="en-US" altLang="en-US" sz="1600" dirty="0"/>
              <a:t>Don’t set your future Director up for failure: Don’t set an unrealistic number of Regular Attendees to try to drive down the cost per Regular Attendee</a:t>
            </a:r>
          </a:p>
          <a:p>
            <a:pPr eaLnBrk="1" fontAlgn="auto" hangingPunct="1">
              <a:spcAft>
                <a:spcPts val="0"/>
              </a:spcAft>
              <a:defRPr/>
            </a:pPr>
            <a:endParaRPr lang="en-US" altLang="en-US" sz="1600" dirty="0"/>
          </a:p>
          <a:p>
            <a:pPr eaLnBrk="1" fontAlgn="auto" hangingPunct="1">
              <a:spcAft>
                <a:spcPts val="0"/>
              </a:spcAft>
              <a:defRPr/>
            </a:pPr>
            <a:endParaRPr lang="en-US" altLang="en-US" sz="1600" dirty="0"/>
          </a:p>
          <a:p>
            <a:pPr eaLnBrk="1" fontAlgn="auto" hangingPunct="1">
              <a:spcAft>
                <a:spcPts val="0"/>
              </a:spcAft>
              <a:defRPr/>
            </a:pPr>
            <a:endParaRPr lang="en-US" altLang="en-US" sz="1600" dirty="0"/>
          </a:p>
        </p:txBody>
      </p:sp>
      <p:pic>
        <p:nvPicPr>
          <p:cNvPr id="5" name="Picture 4" descr="Target Cost per Regular Attendee info:&#10;Multiple urban is 3000&#10;Multiple rural is 3800&#10;Serving a single center 4300.">
            <a:extLst>
              <a:ext uri="{FF2B5EF4-FFF2-40B4-BE49-F238E27FC236}">
                <a16:creationId xmlns:a16="http://schemas.microsoft.com/office/drawing/2014/main" id="{08C4AFF8-4F33-BC39-97B3-7473DB959B14}"/>
              </a:ext>
            </a:extLst>
          </p:cNvPr>
          <p:cNvPicPr>
            <a:picLocks noChangeAspect="1"/>
          </p:cNvPicPr>
          <p:nvPr/>
        </p:nvPicPr>
        <p:blipFill>
          <a:blip r:embed="rId2"/>
          <a:stretch>
            <a:fillRect/>
          </a:stretch>
        </p:blipFill>
        <p:spPr>
          <a:xfrm>
            <a:off x="603250" y="2057400"/>
            <a:ext cx="7369179" cy="1501270"/>
          </a:xfrm>
          <a:prstGeom prst="rect">
            <a:avLst/>
          </a:prstGeom>
        </p:spPr>
      </p:pic>
    </p:spTree>
    <p:extLst>
      <p:ext uri="{BB962C8B-B14F-4D97-AF65-F5344CB8AC3E}">
        <p14:creationId xmlns:p14="http://schemas.microsoft.com/office/powerpoint/2010/main" val="413408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Autofit/>
          </a:bodyPr>
          <a:lstStyle/>
          <a:p>
            <a:pPr algn="l" eaLnBrk="1" hangingPunct="1"/>
            <a:r>
              <a:rPr lang="en-US" altLang="en-US" sz="4000" dirty="0">
                <a:solidFill>
                  <a:schemeClr val="accent1"/>
                </a:solidFill>
              </a:rPr>
              <a:t>Priority Points A, B, and C</a:t>
            </a:r>
          </a:p>
        </p:txBody>
      </p:sp>
      <p:sp>
        <p:nvSpPr>
          <p:cNvPr id="39939" name="Content Placeholder 2"/>
          <p:cNvSpPr>
            <a:spLocks noGrp="1"/>
          </p:cNvSpPr>
          <p:nvPr>
            <p:ph idx="1"/>
          </p:nvPr>
        </p:nvSpPr>
        <p:spPr/>
        <p:txBody>
          <a:bodyPr>
            <a:normAutofit/>
          </a:bodyPr>
          <a:lstStyle/>
          <a:p>
            <a:pPr>
              <a:spcBef>
                <a:spcPts val="1200"/>
              </a:spcBef>
            </a:pPr>
            <a:r>
              <a:rPr lang="en-US" altLang="en-US" sz="2000" dirty="0"/>
              <a:t>An application can ask for and be awarded in all three opportunities:</a:t>
            </a:r>
            <a:r>
              <a:rPr lang="en-US" altLang="en-US" sz="1600" dirty="0"/>
              <a:t> </a:t>
            </a:r>
          </a:p>
          <a:p>
            <a:pPr lvl="1">
              <a:spcBef>
                <a:spcPts val="600"/>
              </a:spcBef>
            </a:pPr>
            <a:r>
              <a:rPr lang="en-US" altLang="en-US" sz="1600" dirty="0"/>
              <a:t>A: 10 points </a:t>
            </a:r>
          </a:p>
          <a:p>
            <a:pPr lvl="1">
              <a:spcBef>
                <a:spcPts val="600"/>
              </a:spcBef>
            </a:pPr>
            <a:r>
              <a:rPr lang="en-US" altLang="en-US" sz="1600" dirty="0"/>
              <a:t>B: Up to 20 points</a:t>
            </a:r>
          </a:p>
          <a:p>
            <a:pPr lvl="1">
              <a:spcBef>
                <a:spcPts val="600"/>
              </a:spcBef>
            </a:pPr>
            <a:r>
              <a:rPr lang="en-US" altLang="en-US" sz="1600" dirty="0"/>
              <a:t>C: 5 points</a:t>
            </a:r>
          </a:p>
          <a:p>
            <a:pPr>
              <a:spcBef>
                <a:spcPts val="1800"/>
              </a:spcBef>
            </a:pPr>
            <a:r>
              <a:rPr lang="en-US" altLang="en-US" sz="2000" dirty="0"/>
              <a:t>No application will be awarded more than 35 total priority points</a:t>
            </a:r>
          </a:p>
          <a:p>
            <a:pPr>
              <a:spcBef>
                <a:spcPts val="1800"/>
              </a:spcBef>
            </a:pPr>
            <a:r>
              <a:rPr lang="en-US" altLang="en-US" sz="2000" dirty="0"/>
              <a:t>The application must complete parts A, B, and/or C to receive the priority points</a:t>
            </a:r>
          </a:p>
          <a:p>
            <a:pPr marL="0" indent="0">
              <a:spcBef>
                <a:spcPts val="1800"/>
              </a:spcBef>
              <a:buNone/>
            </a:pPr>
            <a:endParaRPr lang="en-US"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fontScale="90000"/>
          </a:bodyPr>
          <a:lstStyle/>
          <a:p>
            <a:r>
              <a:rPr lang="en-US" altLang="en-US" sz="3100" dirty="0">
                <a:solidFill>
                  <a:schemeClr val="bg1"/>
                </a:solidFill>
              </a:rPr>
              <a:t>Priority Points A: School-Community Partnership</a:t>
            </a:r>
          </a:p>
        </p:txBody>
      </p:sp>
      <p:sp>
        <p:nvSpPr>
          <p:cNvPr id="4" name="Text Placeholder 3">
            <a:extLst>
              <a:ext uri="{FF2B5EF4-FFF2-40B4-BE49-F238E27FC236}">
                <a16:creationId xmlns:a16="http://schemas.microsoft.com/office/drawing/2014/main" id="{E517476D-CD0E-1487-9B5B-625B382C0E34}"/>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sz="1600" dirty="0"/>
              <a:t>Form on page 45</a:t>
            </a:r>
          </a:p>
          <a:p>
            <a:pPr>
              <a:lnSpc>
                <a:spcPct val="100000"/>
              </a:lnSpc>
              <a:spcBef>
                <a:spcPts val="1200"/>
              </a:spcBef>
            </a:pPr>
            <a:r>
              <a:rPr lang="en-US" sz="1600" dirty="0"/>
              <a:t>10 points</a:t>
            </a:r>
          </a:p>
          <a:p>
            <a:pPr>
              <a:lnSpc>
                <a:spcPct val="120000"/>
              </a:lnSpc>
              <a:spcBef>
                <a:spcPts val="600"/>
              </a:spcBef>
            </a:pPr>
            <a:endParaRPr lang="en-US" sz="1600" dirty="0"/>
          </a:p>
        </p:txBody>
      </p:sp>
      <p:sp>
        <p:nvSpPr>
          <p:cNvPr id="3" name="Content Placeholder 2"/>
          <p:cNvSpPr>
            <a:spLocks noGrp="1"/>
          </p:cNvSpPr>
          <p:nvPr>
            <p:ph idx="1"/>
          </p:nvPr>
        </p:nvSpPr>
        <p:spPr>
          <a:ln w="19050">
            <a:solidFill>
              <a:schemeClr val="accent1"/>
            </a:solidFill>
          </a:ln>
        </p:spPr>
        <p:txBody>
          <a:bodyPr>
            <a:normAutofit fontScale="25000" lnSpcReduction="20000"/>
          </a:bodyPr>
          <a:lstStyle/>
          <a:p>
            <a:pPr marL="0" indent="0" eaLnBrk="1" fontAlgn="auto" hangingPunct="1">
              <a:spcBef>
                <a:spcPts val="0"/>
              </a:spcBef>
              <a:spcAft>
                <a:spcPts val="1800"/>
              </a:spcAft>
              <a:buNone/>
              <a:defRPr/>
            </a:pPr>
            <a:r>
              <a:rPr lang="en-US" sz="7200" dirty="0"/>
              <a:t>If school district is lead applicant, partner with non-school entity (non-profit, tribal, etc.)</a:t>
            </a:r>
          </a:p>
          <a:p>
            <a:pPr marL="0" indent="0" eaLnBrk="1" fontAlgn="auto" hangingPunct="1">
              <a:spcBef>
                <a:spcPts val="0"/>
              </a:spcBef>
              <a:spcAft>
                <a:spcPts val="1800"/>
              </a:spcAft>
              <a:buNone/>
              <a:defRPr/>
            </a:pPr>
            <a:r>
              <a:rPr lang="en-US" sz="7200" dirty="0"/>
              <a:t>If non-school entity is lead applicant, </a:t>
            </a:r>
            <a:r>
              <a:rPr lang="en-US" sz="7200" dirty="0">
                <a:solidFill>
                  <a:srgbClr val="FF0000"/>
                </a:solidFill>
              </a:rPr>
              <a:t>must </a:t>
            </a:r>
            <a:r>
              <a:rPr lang="en-US" sz="7200" dirty="0"/>
              <a:t>partner with school district for these points</a:t>
            </a:r>
          </a:p>
          <a:p>
            <a:pPr marL="0" indent="0" eaLnBrk="1" fontAlgn="auto" hangingPunct="1">
              <a:spcBef>
                <a:spcPts val="0"/>
              </a:spcBef>
              <a:spcAft>
                <a:spcPts val="1800"/>
              </a:spcAft>
              <a:buNone/>
              <a:defRPr/>
            </a:pPr>
            <a:r>
              <a:rPr lang="en-US" sz="7200" dirty="0"/>
              <a:t>Clarification: Partnership can involve paid services, but not necessary</a:t>
            </a:r>
          </a:p>
          <a:p>
            <a:pPr marL="0" indent="0" eaLnBrk="1" fontAlgn="auto" hangingPunct="1">
              <a:spcBef>
                <a:spcPts val="0"/>
              </a:spcBef>
              <a:spcAft>
                <a:spcPts val="1800"/>
              </a:spcAft>
              <a:buNone/>
              <a:defRPr/>
            </a:pPr>
            <a:r>
              <a:rPr lang="en-US" sz="7200" dirty="0"/>
              <a:t>Reminder: If paying partner, ensure you follow your organization procurement protocols</a:t>
            </a:r>
          </a:p>
          <a:p>
            <a:pPr marL="0" indent="0" eaLnBrk="1" fontAlgn="auto" hangingPunct="1">
              <a:spcBef>
                <a:spcPts val="0"/>
              </a:spcBef>
              <a:spcAft>
                <a:spcPts val="1800"/>
              </a:spcAft>
              <a:buNone/>
              <a:defRPr/>
            </a:pPr>
            <a:r>
              <a:rPr lang="en-US" sz="7200" dirty="0"/>
              <a:t>Reminder: Can’t contract with any one entity for more than 10% of total grant award</a:t>
            </a:r>
          </a:p>
          <a:p>
            <a:pPr eaLnBrk="1" fontAlgn="auto" hangingPunct="1">
              <a:spcBef>
                <a:spcPts val="0"/>
              </a:spcBef>
              <a:spcAft>
                <a:spcPts val="1800"/>
              </a:spcAft>
              <a:defRPr/>
            </a:pPr>
            <a:endParaRPr lang="en-US" sz="7200" dirty="0"/>
          </a:p>
          <a:p>
            <a:pPr marL="0" indent="0" eaLnBrk="1" fontAlgn="auto" hangingPunct="1">
              <a:spcAft>
                <a:spcPts val="0"/>
              </a:spcAft>
              <a:buNone/>
              <a:defRPr/>
            </a:pPr>
            <a:r>
              <a:rPr lang="en-US" sz="7200" b="1" dirty="0"/>
              <a:t>Tip: </a:t>
            </a:r>
            <a:r>
              <a:rPr lang="en-US" sz="7200" dirty="0"/>
              <a:t>Also describe relationship in MOU in Appendix C</a:t>
            </a: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a:bodyPr>
          <a:lstStyle/>
          <a:p>
            <a:r>
              <a:rPr lang="en-US" altLang="en-US" sz="2800" dirty="0">
                <a:solidFill>
                  <a:schemeClr val="bg1"/>
                </a:solidFill>
              </a:rPr>
              <a:t>Priority Points B: Serving Schools in Need</a:t>
            </a:r>
          </a:p>
        </p:txBody>
      </p:sp>
      <p:sp>
        <p:nvSpPr>
          <p:cNvPr id="2" name="Text Placeholder 1">
            <a:extLst>
              <a:ext uri="{FF2B5EF4-FFF2-40B4-BE49-F238E27FC236}">
                <a16:creationId xmlns:a16="http://schemas.microsoft.com/office/drawing/2014/main" id="{E5C752B1-5258-4834-E9BF-07D74803B54A}"/>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sz="1600" dirty="0"/>
              <a:t>Form on page 46</a:t>
            </a:r>
          </a:p>
          <a:p>
            <a:pPr>
              <a:lnSpc>
                <a:spcPct val="100000"/>
              </a:lnSpc>
              <a:spcBef>
                <a:spcPts val="1200"/>
              </a:spcBef>
            </a:pPr>
            <a:r>
              <a:rPr lang="en-US" sz="1600" dirty="0"/>
              <a:t>Example on page 47</a:t>
            </a:r>
          </a:p>
          <a:p>
            <a:pPr>
              <a:lnSpc>
                <a:spcPct val="100000"/>
              </a:lnSpc>
              <a:spcBef>
                <a:spcPts val="1200"/>
              </a:spcBef>
            </a:pPr>
            <a:r>
              <a:rPr lang="en-US" sz="1600" dirty="0"/>
              <a:t>Up to 20 points</a:t>
            </a:r>
          </a:p>
          <a:p>
            <a:pPr>
              <a:lnSpc>
                <a:spcPct val="120000"/>
              </a:lnSpc>
              <a:spcBef>
                <a:spcPts val="600"/>
              </a:spcBef>
            </a:pPr>
            <a:endParaRPr lang="en-US" sz="1600" dirty="0"/>
          </a:p>
        </p:txBody>
      </p:sp>
      <p:sp>
        <p:nvSpPr>
          <p:cNvPr id="3" name="Content Placeholder 2"/>
          <p:cNvSpPr>
            <a:spLocks noGrp="1"/>
          </p:cNvSpPr>
          <p:nvPr>
            <p:ph idx="1"/>
          </p:nvPr>
        </p:nvSpPr>
        <p:spPr>
          <a:ln w="19050">
            <a:solidFill>
              <a:schemeClr val="accent1"/>
            </a:solidFill>
          </a:ln>
        </p:spPr>
        <p:txBody>
          <a:bodyPr>
            <a:normAutofit fontScale="25000" lnSpcReduction="20000"/>
          </a:bodyPr>
          <a:lstStyle/>
          <a:p>
            <a:pPr marL="0" indent="0" eaLnBrk="1" fontAlgn="auto" hangingPunct="1">
              <a:lnSpc>
                <a:spcPct val="120000"/>
              </a:lnSpc>
              <a:spcBef>
                <a:spcPts val="0"/>
              </a:spcBef>
              <a:spcAft>
                <a:spcPts val="600"/>
              </a:spcAft>
              <a:buNone/>
              <a:defRPr/>
            </a:pPr>
            <a:r>
              <a:rPr lang="en-US" sz="6400" dirty="0"/>
              <a:t>Priority points for serving schools meeting criteria of “need”</a:t>
            </a:r>
          </a:p>
          <a:p>
            <a:pPr lvl="1" eaLnBrk="1" hangingPunct="1">
              <a:lnSpc>
                <a:spcPct val="120000"/>
              </a:lnSpc>
              <a:spcBef>
                <a:spcPts val="0"/>
              </a:spcBef>
              <a:spcAft>
                <a:spcPts val="600"/>
              </a:spcAft>
              <a:defRPr/>
            </a:pPr>
            <a:r>
              <a:rPr lang="en-US" altLang="en-US" sz="4800" dirty="0"/>
              <a:t>Designated a 2027 CSI, TSI,  or ATSI school (for implementation in 26-27)</a:t>
            </a:r>
          </a:p>
          <a:p>
            <a:pPr lvl="1" eaLnBrk="1" hangingPunct="1">
              <a:lnSpc>
                <a:spcPct val="120000"/>
              </a:lnSpc>
              <a:spcBef>
                <a:spcPts val="0"/>
              </a:spcBef>
              <a:spcAft>
                <a:spcPts val="600"/>
              </a:spcAft>
              <a:defRPr/>
            </a:pPr>
            <a:r>
              <a:rPr lang="en-US" altLang="en-US" sz="4800" dirty="0"/>
              <a:t>Fewer than 32.69% of students were proficient/advanced on PEAKs ELA in Spring 2025</a:t>
            </a:r>
          </a:p>
          <a:p>
            <a:pPr lvl="1" eaLnBrk="1" hangingPunct="1">
              <a:lnSpc>
                <a:spcPct val="120000"/>
              </a:lnSpc>
              <a:spcBef>
                <a:spcPts val="0"/>
              </a:spcBef>
              <a:spcAft>
                <a:spcPts val="600"/>
              </a:spcAft>
              <a:defRPr/>
            </a:pPr>
            <a:r>
              <a:rPr lang="en-US" altLang="en-US" sz="4800" dirty="0"/>
              <a:t>Title I-A site (Schoolwide  or Targeted Assistance) and/or Alternative School in 25-26 school year</a:t>
            </a:r>
          </a:p>
          <a:p>
            <a:pPr lvl="1" eaLnBrk="1" hangingPunct="1">
              <a:lnSpc>
                <a:spcPct val="120000"/>
              </a:lnSpc>
              <a:spcBef>
                <a:spcPts val="0"/>
              </a:spcBef>
              <a:spcAft>
                <a:spcPts val="600"/>
              </a:spcAft>
              <a:defRPr/>
            </a:pPr>
            <a:r>
              <a:rPr lang="en-US" altLang="en-US" sz="4800" b="1" dirty="0"/>
              <a:t>Not</a:t>
            </a:r>
            <a:r>
              <a:rPr lang="en-US" altLang="en-US" sz="4800" dirty="0"/>
              <a:t> served by 21</a:t>
            </a:r>
            <a:r>
              <a:rPr lang="en-US" altLang="en-US" sz="4800" baseline="30000" dirty="0"/>
              <a:t>st</a:t>
            </a:r>
            <a:r>
              <a:rPr lang="en-US" altLang="en-US" sz="4800" dirty="0"/>
              <a:t> CCLC grant in any of past 3 years (23-24, 24-25, 25-26)</a:t>
            </a:r>
            <a:endParaRPr lang="en-US" sz="7200" dirty="0"/>
          </a:p>
          <a:p>
            <a:pPr marL="0" indent="0">
              <a:spcBef>
                <a:spcPts val="0"/>
              </a:spcBef>
              <a:spcAft>
                <a:spcPts val="1800"/>
              </a:spcAft>
              <a:buNone/>
              <a:defRPr/>
            </a:pPr>
            <a:r>
              <a:rPr lang="en-US" sz="6400" dirty="0"/>
              <a:t>See </a:t>
            </a:r>
            <a:r>
              <a:rPr lang="en-US" sz="6400" dirty="0">
                <a:solidFill>
                  <a:schemeClr val="tx1"/>
                </a:solidFill>
                <a:hlinkClick r:id="rId2"/>
              </a:rPr>
              <a:t>21st CCLC DEED School Data Sheet for FY27 RFA</a:t>
            </a:r>
            <a:r>
              <a:rPr lang="en-US" sz="6400" dirty="0"/>
              <a:t>, which is the only allowable data source</a:t>
            </a:r>
          </a:p>
          <a:p>
            <a:pPr marL="0" indent="0">
              <a:spcBef>
                <a:spcPts val="1800"/>
              </a:spcBef>
              <a:buNone/>
            </a:pPr>
            <a:r>
              <a:rPr lang="en-US" altLang="en-US" sz="6400" b="1" dirty="0"/>
              <a:t>Tip: </a:t>
            </a:r>
            <a:r>
              <a:rPr lang="en-US" altLang="en-US" sz="6400" dirty="0"/>
              <a:t>Only 20 points out of 325. You may be able to write an overall stronger grant application with the right school and focus instead of the one scoring the most priority points. Consider:</a:t>
            </a:r>
          </a:p>
          <a:p>
            <a:pPr lvl="1">
              <a:spcBef>
                <a:spcPts val="600"/>
              </a:spcBef>
            </a:pPr>
            <a:r>
              <a:rPr lang="en-US" altLang="en-US" sz="4800" dirty="0"/>
              <a:t>Who needs the program</a:t>
            </a:r>
          </a:p>
          <a:p>
            <a:pPr lvl="1">
              <a:spcBef>
                <a:spcPts val="600"/>
              </a:spcBef>
            </a:pPr>
            <a:r>
              <a:rPr lang="en-US" altLang="en-US" sz="4800" dirty="0"/>
              <a:t>Who wants the program</a:t>
            </a:r>
          </a:p>
          <a:p>
            <a:pPr lvl="1">
              <a:spcBef>
                <a:spcPts val="600"/>
              </a:spcBef>
            </a:pPr>
            <a:r>
              <a:rPr lang="en-US" altLang="en-US" sz="4800" dirty="0"/>
              <a:t>Who has the staffing, resources, ability to deliver program</a:t>
            </a:r>
          </a:p>
          <a:p>
            <a:pPr marL="0" indent="0">
              <a:spcBef>
                <a:spcPts val="0"/>
              </a:spcBef>
              <a:spcAft>
                <a:spcPts val="1800"/>
              </a:spcAft>
              <a:buNone/>
              <a:defRPr/>
            </a:pPr>
            <a:endParaRPr lang="en-US" sz="4900" dirty="0"/>
          </a:p>
          <a:p>
            <a:pPr>
              <a:spcBef>
                <a:spcPts val="0"/>
              </a:spcBef>
              <a:spcAft>
                <a:spcPts val="1800"/>
              </a:spcAft>
              <a:defRPr/>
            </a:pPr>
            <a:endParaRPr lang="en-US" sz="49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2230" y="685800"/>
            <a:ext cx="2400300" cy="838200"/>
          </a:xfrm>
        </p:spPr>
        <p:txBody>
          <a:bodyPr>
            <a:normAutofit fontScale="90000"/>
          </a:bodyPr>
          <a:lstStyle/>
          <a:p>
            <a:r>
              <a:rPr lang="en-US" dirty="0">
                <a:solidFill>
                  <a:schemeClr val="accent1"/>
                </a:solidFill>
              </a:rPr>
              <a:t>21</a:t>
            </a:r>
            <a:r>
              <a:rPr lang="en-US" baseline="30000" dirty="0">
                <a:solidFill>
                  <a:schemeClr val="accent1"/>
                </a:solidFill>
              </a:rPr>
              <a:t>st</a:t>
            </a:r>
            <a:r>
              <a:rPr lang="en-US" dirty="0">
                <a:solidFill>
                  <a:schemeClr val="accent1"/>
                </a:solidFill>
              </a:rPr>
              <a:t> CCLC DEED School Data Sheet</a:t>
            </a:r>
          </a:p>
        </p:txBody>
      </p:sp>
      <p:sp>
        <p:nvSpPr>
          <p:cNvPr id="6" name="Text Placeholder 5"/>
          <p:cNvSpPr>
            <a:spLocks noGrp="1"/>
          </p:cNvSpPr>
          <p:nvPr>
            <p:ph type="body" sz="half" idx="2"/>
          </p:nvPr>
        </p:nvSpPr>
        <p:spPr>
          <a:xfrm>
            <a:off x="6412230" y="1676400"/>
            <a:ext cx="2503170" cy="4038600"/>
          </a:xfrm>
          <a:ln w="19050">
            <a:solidFill>
              <a:schemeClr val="accent1"/>
            </a:solidFill>
          </a:ln>
        </p:spPr>
        <p:txBody>
          <a:bodyPr>
            <a:normAutofit/>
          </a:bodyPr>
          <a:lstStyle/>
          <a:p>
            <a:pPr marL="285750" indent="-285750">
              <a:buFont typeface="Arial" panose="020B0604020202020204" pitchFamily="34" charset="0"/>
              <a:buChar char="•"/>
            </a:pPr>
            <a:r>
              <a:rPr lang="en-US" dirty="0"/>
              <a:t>Found on DEED 21</a:t>
            </a:r>
            <a:r>
              <a:rPr lang="en-US" baseline="30000" dirty="0"/>
              <a:t>st</a:t>
            </a:r>
            <a:r>
              <a:rPr lang="en-US" dirty="0"/>
              <a:t> CCLC Website</a:t>
            </a:r>
          </a:p>
          <a:p>
            <a:pPr marL="285750" indent="-285750">
              <a:buFont typeface="Arial" panose="020B0604020202020204" pitchFamily="34" charset="0"/>
              <a:buChar char="•"/>
            </a:pPr>
            <a:r>
              <a:rPr lang="en-US" dirty="0"/>
              <a:t>Use to  complete Priority Points Opportunity B</a:t>
            </a:r>
          </a:p>
          <a:p>
            <a:pPr marL="285750" indent="-285750">
              <a:buFont typeface="Arial" panose="020B0604020202020204" pitchFamily="34" charset="0"/>
              <a:buChar char="•"/>
            </a:pPr>
            <a:r>
              <a:rPr lang="en-US" dirty="0"/>
              <a:t>Use “filters” to simplify task; look for “yeses”</a:t>
            </a:r>
          </a:p>
          <a:p>
            <a:pPr marL="285750" indent="-285750">
              <a:buFont typeface="Arial" panose="020B0604020202020204" pitchFamily="34" charset="0"/>
              <a:buChar char="•"/>
            </a:pPr>
            <a:r>
              <a:rPr lang="en-US" dirty="0"/>
              <a:t>Use information in Columns E to H</a:t>
            </a:r>
          </a:p>
          <a:p>
            <a:pPr marL="285750" indent="-285750">
              <a:buFont typeface="Arial" panose="020B0604020202020204" pitchFamily="34" charset="0"/>
              <a:buChar char="•"/>
            </a:pPr>
            <a:r>
              <a:rPr lang="en-US" altLang="en-US" dirty="0"/>
              <a:t>Make sure this form is in alignment with Population Served and Eligibility Form and page 2 of Program Summary Form</a:t>
            </a:r>
            <a:endParaRPr lang="en-US" dirty="0"/>
          </a:p>
          <a:p>
            <a:pPr marL="285750" indent="-285750">
              <a:buFont typeface="Arial" panose="020B0604020202020204" pitchFamily="34" charset="0"/>
              <a:buChar char="•"/>
            </a:pPr>
            <a:r>
              <a:rPr lang="en-US" dirty="0"/>
              <a:t>This Data Sheet is the only allowable data source for this form and for these priority points</a:t>
            </a:r>
          </a:p>
          <a:p>
            <a:pPr marL="285750" indent="-285750">
              <a:buFont typeface="Arial" panose="020B0604020202020204" pitchFamily="34" charset="0"/>
              <a:buChar char="•"/>
            </a:pPr>
            <a:r>
              <a:rPr lang="en-US" dirty="0"/>
              <a:t>Contact </a:t>
            </a:r>
            <a:r>
              <a:rPr lang="en-US" dirty="0">
                <a:hlinkClick r:id="rId2"/>
              </a:rPr>
              <a:t>Jessica.paris@alaska.gov</a:t>
            </a:r>
            <a:r>
              <a:rPr lang="en-US" dirty="0"/>
              <a:t> quickly if you believe the data is in error</a:t>
            </a:r>
          </a:p>
        </p:txBody>
      </p:sp>
      <p:pic>
        <p:nvPicPr>
          <p:cNvPr id="3" name="Picture 2" descr="screenshot of 21st CCLC DEED School Data Sheet">
            <a:extLst>
              <a:ext uri="{FF2B5EF4-FFF2-40B4-BE49-F238E27FC236}">
                <a16:creationId xmlns:a16="http://schemas.microsoft.com/office/drawing/2014/main" id="{A98F21DB-2CD6-2007-6885-CB8B4C6AAABB}"/>
              </a:ext>
            </a:extLst>
          </p:cNvPr>
          <p:cNvPicPr>
            <a:picLocks noChangeAspect="1"/>
          </p:cNvPicPr>
          <p:nvPr/>
        </p:nvPicPr>
        <p:blipFill>
          <a:blip r:embed="rId3"/>
          <a:stretch>
            <a:fillRect/>
          </a:stretch>
        </p:blipFill>
        <p:spPr>
          <a:xfrm>
            <a:off x="381000" y="1541206"/>
            <a:ext cx="5818239" cy="2355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248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5890F-094E-3FD3-FE9B-2BC0069024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9DE841-97BA-2B0F-4C65-A7EDD3070193}"/>
              </a:ext>
            </a:extLst>
          </p:cNvPr>
          <p:cNvSpPr>
            <a:spLocks noGrp="1"/>
          </p:cNvSpPr>
          <p:nvPr>
            <p:ph type="title"/>
          </p:nvPr>
        </p:nvSpPr>
        <p:spPr>
          <a:xfrm>
            <a:off x="6412230" y="685800"/>
            <a:ext cx="2400300" cy="838200"/>
          </a:xfrm>
        </p:spPr>
        <p:txBody>
          <a:bodyPr>
            <a:normAutofit/>
          </a:bodyPr>
          <a:lstStyle/>
          <a:p>
            <a:r>
              <a:rPr lang="en-US" dirty="0">
                <a:solidFill>
                  <a:schemeClr val="accent1"/>
                </a:solidFill>
              </a:rPr>
              <a:t>Priority Points B Form</a:t>
            </a:r>
          </a:p>
        </p:txBody>
      </p:sp>
      <p:sp>
        <p:nvSpPr>
          <p:cNvPr id="6" name="Text Placeholder 5">
            <a:extLst>
              <a:ext uri="{FF2B5EF4-FFF2-40B4-BE49-F238E27FC236}">
                <a16:creationId xmlns:a16="http://schemas.microsoft.com/office/drawing/2014/main" id="{76608F3A-8649-469A-75BF-A09445CC04DA}"/>
              </a:ext>
            </a:extLst>
          </p:cNvPr>
          <p:cNvSpPr>
            <a:spLocks noGrp="1"/>
          </p:cNvSpPr>
          <p:nvPr>
            <p:ph type="body" sz="half" idx="2"/>
          </p:nvPr>
        </p:nvSpPr>
        <p:spPr>
          <a:xfrm>
            <a:off x="6412230" y="1676400"/>
            <a:ext cx="2503170" cy="4038600"/>
          </a:xfrm>
          <a:ln w="19050">
            <a:solidFill>
              <a:schemeClr val="accent1"/>
            </a:solidFill>
          </a:ln>
        </p:spPr>
        <p:txBody>
          <a:bodyPr>
            <a:normAutofit/>
          </a:bodyPr>
          <a:lstStyle/>
          <a:p>
            <a:pPr marL="285750" indent="-285750">
              <a:buFont typeface="Arial" panose="020B0604020202020204" pitchFamily="34" charset="0"/>
              <a:buChar char="•"/>
              <a:defRPr/>
            </a:pPr>
            <a:r>
              <a:rPr lang="en-US" sz="1400" dirty="0"/>
              <a:t>The sum of the total number of criteria each served school meets will be divided by the total possible number.</a:t>
            </a:r>
          </a:p>
          <a:p>
            <a:pPr marL="285750" indent="-285750">
              <a:buFont typeface="Arial" panose="020B0604020202020204" pitchFamily="34" charset="0"/>
              <a:buChar char="•"/>
              <a:defRPr/>
            </a:pPr>
            <a:r>
              <a:rPr lang="en-US" sz="1400" dirty="0"/>
              <a:t>Criteria marked “N/R”  or  “*”  for a school in the “21</a:t>
            </a:r>
            <a:r>
              <a:rPr lang="en-US" sz="1400" baseline="30000" dirty="0"/>
              <a:t>st</a:t>
            </a:r>
            <a:r>
              <a:rPr lang="en-US" sz="1400" dirty="0"/>
              <a:t> CCLC DEED School Data Sheet” are not counted (not in numerator nor denominator)</a:t>
            </a:r>
          </a:p>
          <a:p>
            <a:pPr marL="285750" indent="-285750">
              <a:buFont typeface="Arial" panose="020B0604020202020204" pitchFamily="34" charset="0"/>
              <a:buChar char="•"/>
              <a:defRPr/>
            </a:pPr>
            <a:r>
              <a:rPr lang="en-US" sz="1400" dirty="0"/>
              <a:t>Priority points will be awarded based on the following:</a:t>
            </a:r>
          </a:p>
          <a:p>
            <a:pPr marL="628650" lvl="1" indent="-285750">
              <a:buFont typeface="Arial" panose="020B0604020202020204" pitchFamily="34" charset="0"/>
              <a:buChar char="•"/>
              <a:defRPr/>
            </a:pPr>
            <a:r>
              <a:rPr lang="en-US" sz="1200" dirty="0"/>
              <a:t>.20 to .44 = 8 points </a:t>
            </a:r>
          </a:p>
          <a:p>
            <a:pPr marL="628650" lvl="1" indent="-285750">
              <a:buFont typeface="Arial" panose="020B0604020202020204" pitchFamily="34" charset="0"/>
              <a:buChar char="•"/>
              <a:defRPr/>
            </a:pPr>
            <a:r>
              <a:rPr lang="en-US" sz="1200" dirty="0"/>
              <a:t>.45 to .79 = 14 points </a:t>
            </a:r>
          </a:p>
          <a:p>
            <a:pPr marL="628650" lvl="1" indent="-285750">
              <a:buFont typeface="Arial" panose="020B0604020202020204" pitchFamily="34" charset="0"/>
              <a:buChar char="•"/>
              <a:defRPr/>
            </a:pPr>
            <a:r>
              <a:rPr lang="en-US" sz="1200" dirty="0"/>
              <a:t>.80 to 1.0 = 20 points</a:t>
            </a:r>
          </a:p>
        </p:txBody>
      </p:sp>
      <p:pic>
        <p:nvPicPr>
          <p:cNvPr id="8" name="Picture 7" descr="Screenshot of Priority Points B Form example">
            <a:extLst>
              <a:ext uri="{FF2B5EF4-FFF2-40B4-BE49-F238E27FC236}">
                <a16:creationId xmlns:a16="http://schemas.microsoft.com/office/drawing/2014/main" id="{56936FF7-CA07-6745-5B07-C1EFE5C9B2AD}"/>
              </a:ext>
            </a:extLst>
          </p:cNvPr>
          <p:cNvPicPr>
            <a:picLocks noChangeAspect="1"/>
          </p:cNvPicPr>
          <p:nvPr/>
        </p:nvPicPr>
        <p:blipFill>
          <a:blip r:embed="rId2"/>
          <a:stretch>
            <a:fillRect/>
          </a:stretch>
        </p:blipFill>
        <p:spPr>
          <a:xfrm>
            <a:off x="609600" y="1295400"/>
            <a:ext cx="5481339" cy="2991647"/>
          </a:xfrm>
          <a:prstGeom prst="rect">
            <a:avLst/>
          </a:prstGeom>
        </p:spPr>
      </p:pic>
    </p:spTree>
    <p:extLst>
      <p:ext uri="{BB962C8B-B14F-4D97-AF65-F5344CB8AC3E}">
        <p14:creationId xmlns:p14="http://schemas.microsoft.com/office/powerpoint/2010/main" val="2776715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8"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fontScale="90000"/>
          </a:bodyPr>
          <a:lstStyle/>
          <a:p>
            <a:r>
              <a:rPr lang="en-US" altLang="en-US" sz="2800" dirty="0">
                <a:solidFill>
                  <a:schemeClr val="bg1"/>
                </a:solidFill>
              </a:rPr>
              <a:t>Priority Points C: Programmatic Support for Alaska’s Education Challenge</a:t>
            </a:r>
          </a:p>
        </p:txBody>
      </p:sp>
      <p:sp>
        <p:nvSpPr>
          <p:cNvPr id="2" name="Text Placeholder 1">
            <a:extLst>
              <a:ext uri="{FF2B5EF4-FFF2-40B4-BE49-F238E27FC236}">
                <a16:creationId xmlns:a16="http://schemas.microsoft.com/office/drawing/2014/main" id="{2DD611B6-6152-F81A-EAA6-C054A557A1C0}"/>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sz="1600" dirty="0"/>
              <a:t>No form</a:t>
            </a:r>
          </a:p>
          <a:p>
            <a:pPr>
              <a:lnSpc>
                <a:spcPct val="100000"/>
              </a:lnSpc>
              <a:spcBef>
                <a:spcPts val="1200"/>
              </a:spcBef>
            </a:pPr>
            <a:r>
              <a:rPr lang="en-US" sz="1600" dirty="0"/>
              <a:t>One page narrative describing plan to intentionally support one of the five goals of </a:t>
            </a:r>
            <a:r>
              <a:rPr lang="en-US" sz="1600" dirty="0">
                <a:hlinkClick r:id="rId3"/>
              </a:rPr>
              <a:t>Alaska’s Education Challenge</a:t>
            </a:r>
            <a:endParaRPr lang="en-US" sz="1600" dirty="0"/>
          </a:p>
          <a:p>
            <a:pPr>
              <a:lnSpc>
                <a:spcPct val="100000"/>
              </a:lnSpc>
              <a:spcBef>
                <a:spcPts val="1200"/>
              </a:spcBef>
            </a:pPr>
            <a:r>
              <a:rPr lang="en-US" sz="1600" dirty="0"/>
              <a:t>5 points</a:t>
            </a:r>
          </a:p>
        </p:txBody>
      </p:sp>
      <p:sp>
        <p:nvSpPr>
          <p:cNvPr id="3" name="Content Placeholder 2"/>
          <p:cNvSpPr>
            <a:spLocks noGrp="1"/>
          </p:cNvSpPr>
          <p:nvPr>
            <p:ph idx="1"/>
          </p:nvPr>
        </p:nvSpPr>
        <p:spPr>
          <a:ln w="19050">
            <a:solidFill>
              <a:schemeClr val="accent1"/>
            </a:solidFill>
          </a:ln>
        </p:spPr>
        <p:txBody>
          <a:bodyPr>
            <a:noAutofit/>
          </a:bodyPr>
          <a:lstStyle/>
          <a:p>
            <a:pPr marL="0" indent="0">
              <a:spcBef>
                <a:spcPts val="0"/>
              </a:spcBef>
              <a:spcAft>
                <a:spcPts val="600"/>
              </a:spcAft>
              <a:buNone/>
              <a:defRPr/>
            </a:pPr>
            <a:r>
              <a:rPr lang="en-US" sz="1600" dirty="0"/>
              <a:t>Narrative must meet both of the following criteria: </a:t>
            </a:r>
          </a:p>
          <a:p>
            <a:pPr lvl="1">
              <a:spcBef>
                <a:spcPts val="0"/>
              </a:spcBef>
              <a:spcAft>
                <a:spcPts val="600"/>
              </a:spcAft>
              <a:defRPr/>
            </a:pPr>
            <a:r>
              <a:rPr lang="en-US" sz="1400" dirty="0"/>
              <a:t>1) offering meaningful inclusion of any </a:t>
            </a:r>
            <a:r>
              <a:rPr lang="en-US" sz="1400" b="1" dirty="0"/>
              <a:t>one</a:t>
            </a:r>
            <a:r>
              <a:rPr lang="en-US" sz="1400" dirty="0"/>
              <a:t> of the activities listed, and </a:t>
            </a:r>
          </a:p>
          <a:p>
            <a:pPr lvl="1">
              <a:spcBef>
                <a:spcPts val="0"/>
              </a:spcBef>
              <a:spcAft>
                <a:spcPts val="600"/>
              </a:spcAft>
              <a:defRPr/>
            </a:pPr>
            <a:r>
              <a:rPr lang="en-US" sz="1400" dirty="0"/>
              <a:t>2) assuring the activity is not currently accessible to the students and families who would be served by this application, or that this application would expand access to such high-quality services available within the community.</a:t>
            </a:r>
          </a:p>
          <a:p>
            <a:pPr marL="0" indent="0">
              <a:spcBef>
                <a:spcPts val="0"/>
              </a:spcBef>
              <a:spcAft>
                <a:spcPts val="1200"/>
              </a:spcAft>
              <a:buNone/>
              <a:defRPr/>
            </a:pPr>
            <a:r>
              <a:rPr lang="en-US" sz="1600" dirty="0"/>
              <a:t>Focus on only </a:t>
            </a:r>
            <a:r>
              <a:rPr lang="en-US" sz="1600" b="1" dirty="0"/>
              <a:t>one</a:t>
            </a:r>
            <a:r>
              <a:rPr lang="en-US" sz="1600" dirty="0"/>
              <a:t> goal and one activity in this Priority C narrative</a:t>
            </a:r>
          </a:p>
          <a:p>
            <a:pPr marL="0" indent="0">
              <a:spcBef>
                <a:spcPts val="0"/>
              </a:spcBef>
              <a:spcAft>
                <a:spcPts val="1200"/>
              </a:spcAft>
              <a:buNone/>
              <a:defRPr/>
            </a:pPr>
            <a:r>
              <a:rPr lang="en-US" sz="1600" b="1" dirty="0"/>
              <a:t>Tip: </a:t>
            </a:r>
            <a:r>
              <a:rPr lang="en-US" sz="1600" dirty="0"/>
              <a:t>Find ways in which your program can naturally align with and support</a:t>
            </a:r>
          </a:p>
          <a:p>
            <a:pPr marL="0" indent="0">
              <a:spcBef>
                <a:spcPts val="0"/>
              </a:spcBef>
              <a:spcAft>
                <a:spcPts val="1200"/>
              </a:spcAft>
              <a:buNone/>
              <a:defRPr/>
            </a:pPr>
            <a:r>
              <a:rPr lang="en-US" sz="1600" b="1" dirty="0"/>
              <a:t>Tip: </a:t>
            </a:r>
            <a:r>
              <a:rPr lang="en-US" sz="1600" dirty="0"/>
              <a:t>The entire program does not need to focus exclusively on the selected goal and activity</a:t>
            </a:r>
          </a:p>
          <a:p>
            <a:pPr marL="0" indent="0">
              <a:spcBef>
                <a:spcPts val="0"/>
              </a:spcBef>
              <a:spcAft>
                <a:spcPts val="1200"/>
              </a:spcAft>
              <a:buNone/>
              <a:defRPr/>
            </a:pPr>
            <a:r>
              <a:rPr lang="en-US" sz="1600" b="1" dirty="0"/>
              <a:t>Tip: </a:t>
            </a:r>
            <a:r>
              <a:rPr lang="en-US" sz="1600" dirty="0"/>
              <a:t>Consider using suggested activities in other section of application</a:t>
            </a:r>
          </a:p>
          <a:p>
            <a:pPr marL="0" indent="0">
              <a:spcBef>
                <a:spcPts val="0"/>
              </a:spcBef>
              <a:spcAft>
                <a:spcPts val="1200"/>
              </a:spcAft>
              <a:buNone/>
              <a:defRPr/>
            </a:pPr>
            <a:r>
              <a:rPr lang="en-US" sz="1600" b="1" dirty="0">
                <a:solidFill>
                  <a:srgbClr val="FF0000"/>
                </a:solidFill>
              </a:rPr>
              <a:t>Warning: </a:t>
            </a:r>
            <a:r>
              <a:rPr lang="en-US" sz="1600" dirty="0"/>
              <a:t>Be sure to explain the activity is not currently accessible to those who would be served.</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fontScale="90000"/>
          </a:bodyPr>
          <a:lstStyle/>
          <a:p>
            <a:r>
              <a:rPr lang="en-US" altLang="en-US" sz="4000" dirty="0">
                <a:solidFill>
                  <a:schemeClr val="bg1"/>
                </a:solidFill>
              </a:rPr>
              <a:t>Program Schedule for Centers</a:t>
            </a:r>
          </a:p>
        </p:txBody>
      </p:sp>
      <p:sp>
        <p:nvSpPr>
          <p:cNvPr id="3" name="Text Placeholder 2">
            <a:extLst>
              <a:ext uri="{FF2B5EF4-FFF2-40B4-BE49-F238E27FC236}">
                <a16:creationId xmlns:a16="http://schemas.microsoft.com/office/drawing/2014/main" id="{BE841EB3-AF36-6994-2B47-B58B90E26E88}"/>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20000"/>
              </a:lnSpc>
              <a:spcBef>
                <a:spcPts val="600"/>
              </a:spcBef>
            </a:pPr>
            <a:r>
              <a:rPr lang="en-US" altLang="en-US" sz="1600" dirty="0"/>
              <a:t>No form</a:t>
            </a:r>
          </a:p>
          <a:p>
            <a:pPr>
              <a:lnSpc>
                <a:spcPct val="120000"/>
              </a:lnSpc>
              <a:spcBef>
                <a:spcPts val="600"/>
              </a:spcBef>
            </a:pPr>
            <a:r>
              <a:rPr lang="en-US" altLang="en-US" sz="1600" dirty="0"/>
              <a:t>No more than six pages</a:t>
            </a:r>
          </a:p>
          <a:p>
            <a:pPr>
              <a:lnSpc>
                <a:spcPct val="120000"/>
              </a:lnSpc>
              <a:spcBef>
                <a:spcPts val="600"/>
              </a:spcBef>
            </a:pPr>
            <a:r>
              <a:rPr lang="en-US" altLang="en-US" sz="1600" dirty="0"/>
              <a:t>Include:</a:t>
            </a:r>
          </a:p>
          <a:p>
            <a:pPr marL="285750" indent="-285750">
              <a:lnSpc>
                <a:spcPct val="120000"/>
              </a:lnSpc>
              <a:spcBef>
                <a:spcPts val="600"/>
              </a:spcBef>
              <a:buFont typeface="Arial" panose="020B0604020202020204" pitchFamily="34" charset="0"/>
              <a:buChar char="•"/>
            </a:pPr>
            <a:r>
              <a:rPr lang="en-US" altLang="en-US" dirty="0"/>
              <a:t>What program and activities offered</a:t>
            </a:r>
          </a:p>
          <a:p>
            <a:pPr marL="285750" indent="-285750">
              <a:lnSpc>
                <a:spcPct val="120000"/>
              </a:lnSpc>
              <a:spcBef>
                <a:spcPts val="600"/>
              </a:spcBef>
              <a:buFont typeface="Arial" panose="020B0604020202020204" pitchFamily="34" charset="0"/>
              <a:buChar char="•"/>
            </a:pPr>
            <a:r>
              <a:rPr lang="en-US" altLang="en-US" dirty="0"/>
              <a:t>How often</a:t>
            </a:r>
          </a:p>
          <a:p>
            <a:pPr marL="285750" indent="-285750">
              <a:lnSpc>
                <a:spcPct val="120000"/>
              </a:lnSpc>
              <a:spcBef>
                <a:spcPts val="600"/>
              </a:spcBef>
              <a:buFont typeface="Arial" panose="020B0604020202020204" pitchFamily="34" charset="0"/>
              <a:buChar char="•"/>
            </a:pPr>
            <a:r>
              <a:rPr lang="en-US" altLang="en-US" dirty="0"/>
              <a:t>What time of day</a:t>
            </a:r>
          </a:p>
          <a:p>
            <a:pPr marL="285750" indent="-285750">
              <a:lnSpc>
                <a:spcPct val="120000"/>
              </a:lnSpc>
              <a:spcBef>
                <a:spcPts val="600"/>
              </a:spcBef>
              <a:buFont typeface="Arial" panose="020B0604020202020204" pitchFamily="34" charset="0"/>
              <a:buChar char="•"/>
            </a:pPr>
            <a:r>
              <a:rPr lang="en-US" altLang="en-US" dirty="0"/>
              <a:t>By whom</a:t>
            </a:r>
          </a:p>
          <a:p>
            <a:pPr marL="285750" indent="-285750">
              <a:lnSpc>
                <a:spcPct val="120000"/>
              </a:lnSpc>
              <a:spcBef>
                <a:spcPts val="600"/>
              </a:spcBef>
              <a:buFont typeface="Arial" panose="020B0604020202020204" pitchFamily="34" charset="0"/>
              <a:buChar char="•"/>
            </a:pPr>
            <a:r>
              <a:rPr lang="en-US" altLang="en-US" dirty="0"/>
              <a:t>What days of the week</a:t>
            </a:r>
          </a:p>
          <a:p>
            <a:pPr marL="285750" indent="-285750">
              <a:lnSpc>
                <a:spcPct val="120000"/>
              </a:lnSpc>
              <a:spcBef>
                <a:spcPts val="600"/>
              </a:spcBef>
              <a:buFont typeface="Arial" panose="020B0604020202020204" pitchFamily="34" charset="0"/>
              <a:buChar char="•"/>
            </a:pPr>
            <a:r>
              <a:rPr lang="en-US" altLang="en-US" dirty="0"/>
              <a:t>What dates begin and end</a:t>
            </a:r>
          </a:p>
          <a:p>
            <a:pPr>
              <a:lnSpc>
                <a:spcPct val="120000"/>
              </a:lnSpc>
              <a:spcBef>
                <a:spcPts val="600"/>
              </a:spcBef>
            </a:pPr>
            <a:endParaRPr lang="en-US" sz="1600" dirty="0"/>
          </a:p>
        </p:txBody>
      </p:sp>
      <p:sp>
        <p:nvSpPr>
          <p:cNvPr id="50179" name="Content Placeholder 2"/>
          <p:cNvSpPr>
            <a:spLocks noGrp="1"/>
          </p:cNvSpPr>
          <p:nvPr>
            <p:ph idx="1"/>
          </p:nvPr>
        </p:nvSpPr>
        <p:spPr>
          <a:ln w="19050">
            <a:solidFill>
              <a:schemeClr val="accent1"/>
            </a:solidFill>
          </a:ln>
        </p:spPr>
        <p:txBody>
          <a:bodyPr>
            <a:normAutofit/>
          </a:bodyPr>
          <a:lstStyle/>
          <a:p>
            <a:pPr marL="0" indent="0" eaLnBrk="1" hangingPunct="1">
              <a:spcBef>
                <a:spcPts val="0"/>
              </a:spcBef>
              <a:spcAft>
                <a:spcPts val="1800"/>
              </a:spcAft>
              <a:buNone/>
              <a:defRPr/>
            </a:pPr>
            <a:r>
              <a:rPr lang="en-US" altLang="en-US" sz="2000" dirty="0"/>
              <a:t>Shows vision, planning, organization</a:t>
            </a:r>
          </a:p>
          <a:p>
            <a:pPr marL="0" indent="0" eaLnBrk="1" hangingPunct="1">
              <a:spcBef>
                <a:spcPts val="0"/>
              </a:spcBef>
              <a:spcAft>
                <a:spcPts val="1800"/>
              </a:spcAft>
              <a:buNone/>
              <a:defRPr/>
            </a:pPr>
            <a:endParaRPr lang="en-US" altLang="en-US" sz="2000" dirty="0"/>
          </a:p>
          <a:p>
            <a:pPr marL="0" indent="0" eaLnBrk="1" hangingPunct="1">
              <a:spcBef>
                <a:spcPts val="0"/>
              </a:spcBef>
              <a:spcAft>
                <a:spcPts val="1800"/>
              </a:spcAft>
              <a:buNone/>
              <a:defRPr/>
            </a:pPr>
            <a:r>
              <a:rPr lang="en-US" altLang="en-US" sz="2000" b="1" dirty="0"/>
              <a:t>Tip: </a:t>
            </a:r>
            <a:r>
              <a:rPr lang="en-US" altLang="en-US" sz="2000" dirty="0"/>
              <a:t>Don’t overwhelm reviewer</a:t>
            </a:r>
          </a:p>
          <a:p>
            <a:pPr marL="0" indent="0" eaLnBrk="1" hangingPunct="1">
              <a:spcAft>
                <a:spcPts val="600"/>
              </a:spcAft>
              <a:buFont typeface="Wingdings 2" panose="05020102010507070707" pitchFamily="18" charset="2"/>
              <a:buNone/>
              <a:defRPr/>
            </a:pPr>
            <a:endParaRPr lang="en-US" altLang="en-US" dirty="0"/>
          </a:p>
          <a:p>
            <a:pPr eaLnBrk="1" hangingPunct="1">
              <a:spcAft>
                <a:spcPts val="600"/>
              </a:spcAft>
              <a:defRPr/>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a:bodyPr>
          <a:lstStyle/>
          <a:p>
            <a:r>
              <a:rPr lang="en-US" altLang="en-US" sz="4000" dirty="0">
                <a:solidFill>
                  <a:schemeClr val="bg1"/>
                </a:solidFill>
              </a:rPr>
              <a:t>Application Narrative</a:t>
            </a:r>
          </a:p>
        </p:txBody>
      </p:sp>
      <p:sp>
        <p:nvSpPr>
          <p:cNvPr id="2" name="Text Placeholder 1">
            <a:extLst>
              <a:ext uri="{FF2B5EF4-FFF2-40B4-BE49-F238E27FC236}">
                <a16:creationId xmlns:a16="http://schemas.microsoft.com/office/drawing/2014/main" id="{13F7284F-9779-A9BC-6772-2C04EFEE9E8D}"/>
              </a:ext>
            </a:extLst>
          </p:cNvPr>
          <p:cNvSpPr>
            <a:spLocks noGrp="1"/>
          </p:cNvSpPr>
          <p:nvPr>
            <p:ph type="body" sz="half" idx="2"/>
          </p:nvPr>
        </p:nvSpPr>
        <p:spPr>
          <a:solidFill>
            <a:schemeClr val="accent2">
              <a:lumMod val="20000"/>
              <a:lumOff val="80000"/>
            </a:schemeClr>
          </a:solidFill>
          <a:ln w="19050">
            <a:solidFill>
              <a:schemeClr val="accent1"/>
            </a:solidFill>
          </a:ln>
        </p:spPr>
        <p:txBody>
          <a:bodyPr/>
          <a:lstStyle/>
          <a:p>
            <a:pPr>
              <a:spcBef>
                <a:spcPts val="1200"/>
              </a:spcBef>
              <a:defRPr/>
            </a:pPr>
            <a:r>
              <a:rPr lang="en-US" sz="1600" dirty="0"/>
              <a:t>No Form</a:t>
            </a:r>
          </a:p>
          <a:p>
            <a:pPr>
              <a:spcBef>
                <a:spcPts val="1200"/>
              </a:spcBef>
              <a:defRPr/>
            </a:pPr>
            <a:r>
              <a:rPr lang="en-US" sz="1600" dirty="0"/>
              <a:t>Write Narrative in response to Questions/Prompts on pages 48 - 52</a:t>
            </a:r>
          </a:p>
          <a:p>
            <a:pPr>
              <a:spcBef>
                <a:spcPts val="1200"/>
              </a:spcBef>
              <a:defRPr/>
            </a:pPr>
            <a:r>
              <a:rPr lang="en-US" sz="1600" dirty="0"/>
              <a:t>Follow formatting requirements on pages 28 - 29</a:t>
            </a:r>
          </a:p>
          <a:p>
            <a:pPr>
              <a:spcBef>
                <a:spcPts val="1200"/>
              </a:spcBef>
              <a:defRPr/>
            </a:pPr>
            <a:r>
              <a:rPr lang="en-US" sz="1600" dirty="0"/>
              <a:t>235 points</a:t>
            </a:r>
          </a:p>
          <a:p>
            <a:pPr marL="285750" indent="-285750">
              <a:spcBef>
                <a:spcPts val="600"/>
              </a:spcBef>
              <a:buFont typeface="Arial" panose="020B0604020202020204" pitchFamily="34" charset="0"/>
              <a:buChar char="•"/>
            </a:pPr>
            <a:r>
              <a:rPr lang="en-US" altLang="en-US" sz="1400" dirty="0"/>
              <a:t>Most prompts/questions are worth 5 points</a:t>
            </a:r>
          </a:p>
          <a:p>
            <a:pPr marL="285750" indent="-285750">
              <a:spcBef>
                <a:spcPts val="600"/>
              </a:spcBef>
              <a:buFont typeface="Arial" panose="020B0604020202020204" pitchFamily="34" charset="0"/>
              <a:buChar char="•"/>
            </a:pPr>
            <a:r>
              <a:rPr lang="en-US" altLang="en-US" sz="1400" dirty="0"/>
              <a:t>Several are worth 10 points</a:t>
            </a:r>
          </a:p>
          <a:p>
            <a:pPr marL="285750" indent="-285750">
              <a:spcBef>
                <a:spcPts val="600"/>
              </a:spcBef>
              <a:buFont typeface="Arial" panose="020B0604020202020204" pitchFamily="34" charset="0"/>
              <a:buChar char="•"/>
            </a:pPr>
            <a:r>
              <a:rPr lang="en-US" altLang="en-US" sz="1400" dirty="0"/>
              <a:t>One is worth 15 points</a:t>
            </a:r>
          </a:p>
          <a:p>
            <a:pPr>
              <a:defRPr/>
            </a:pPr>
            <a:endParaRPr lang="en-US" sz="1600" dirty="0"/>
          </a:p>
          <a:p>
            <a:endParaRPr lang="en-US" dirty="0"/>
          </a:p>
        </p:txBody>
      </p:sp>
      <p:sp>
        <p:nvSpPr>
          <p:cNvPr id="3" name="Content Placeholder 2"/>
          <p:cNvSpPr>
            <a:spLocks noGrp="1"/>
          </p:cNvSpPr>
          <p:nvPr>
            <p:ph idx="1"/>
          </p:nvPr>
        </p:nvSpPr>
        <p:spPr>
          <a:ln w="19050">
            <a:solidFill>
              <a:schemeClr val="accent1"/>
            </a:solidFill>
          </a:ln>
        </p:spPr>
        <p:txBody>
          <a:bodyPr>
            <a:normAutofit fontScale="47500" lnSpcReduction="20000"/>
          </a:bodyPr>
          <a:lstStyle/>
          <a:p>
            <a:pPr marL="0" indent="0">
              <a:spcBef>
                <a:spcPts val="0"/>
              </a:spcBef>
              <a:spcAft>
                <a:spcPts val="1200"/>
              </a:spcAft>
              <a:buNone/>
              <a:defRPr/>
            </a:pPr>
            <a:r>
              <a:rPr lang="en-US" sz="2900" dirty="0"/>
              <a:t>36 prompts/questions divided among 9 subsections</a:t>
            </a:r>
          </a:p>
          <a:p>
            <a:pPr marL="0" indent="0">
              <a:spcBef>
                <a:spcPts val="0"/>
              </a:spcBef>
              <a:spcAft>
                <a:spcPts val="1200"/>
              </a:spcAft>
              <a:buNone/>
              <a:defRPr/>
            </a:pPr>
            <a:r>
              <a:rPr lang="en-US" sz="2900" dirty="0"/>
              <a:t>Allowed 13 single-spaced pages</a:t>
            </a:r>
          </a:p>
          <a:p>
            <a:pPr marL="0" indent="0">
              <a:spcBef>
                <a:spcPts val="0"/>
              </a:spcBef>
              <a:spcAft>
                <a:spcPts val="1200"/>
              </a:spcAft>
              <a:buNone/>
              <a:defRPr/>
            </a:pPr>
            <a:r>
              <a:rPr lang="en-US" sz="2900" dirty="0"/>
              <a:t>Formatting requirements are very specific and must be followed</a:t>
            </a:r>
          </a:p>
          <a:p>
            <a:pPr marL="0" indent="0" eaLnBrk="1" fontAlgn="auto" hangingPunct="1">
              <a:spcBef>
                <a:spcPts val="0"/>
              </a:spcBef>
              <a:spcAft>
                <a:spcPts val="1200"/>
              </a:spcAft>
              <a:buNone/>
              <a:defRPr/>
            </a:pPr>
            <a:endParaRPr lang="en-US" sz="2900" dirty="0"/>
          </a:p>
          <a:p>
            <a:pPr marL="0" indent="0">
              <a:spcBef>
                <a:spcPts val="0"/>
              </a:spcBef>
              <a:spcAft>
                <a:spcPts val="1200"/>
              </a:spcAft>
              <a:buNone/>
            </a:pPr>
            <a:r>
              <a:rPr lang="en-US" altLang="en-US" sz="2900" b="1" dirty="0"/>
              <a:t>Tip: </a:t>
            </a:r>
            <a:r>
              <a:rPr lang="en-US" altLang="en-US" sz="2900" dirty="0"/>
              <a:t>Find point values for prompts in Section V on the Score Sheet and write these point values on your Narrative Prompts pages</a:t>
            </a:r>
          </a:p>
          <a:p>
            <a:pPr marL="0" indent="0">
              <a:spcBef>
                <a:spcPts val="0"/>
              </a:spcBef>
              <a:spcAft>
                <a:spcPts val="1200"/>
              </a:spcAft>
              <a:buNone/>
            </a:pPr>
            <a:r>
              <a:rPr lang="en-US" altLang="en-US" sz="2900" b="1" dirty="0"/>
              <a:t>Tip: </a:t>
            </a:r>
            <a:r>
              <a:rPr lang="en-US" altLang="en-US" sz="2900" dirty="0"/>
              <a:t>Allot more space and effort to prompts with higher point values</a:t>
            </a:r>
          </a:p>
          <a:p>
            <a:pPr marL="0" indent="0">
              <a:spcBef>
                <a:spcPts val="0"/>
              </a:spcBef>
              <a:spcAft>
                <a:spcPts val="1200"/>
              </a:spcAft>
              <a:buNone/>
              <a:defRPr/>
            </a:pPr>
            <a:r>
              <a:rPr lang="en-US" sz="2900" b="1" dirty="0"/>
              <a:t>Tip: </a:t>
            </a:r>
            <a:r>
              <a:rPr lang="en-US" sz="2900" dirty="0"/>
              <a:t>Maybe you can repurpose the RFA document</a:t>
            </a:r>
          </a:p>
          <a:p>
            <a:pPr marL="0" indent="0">
              <a:spcBef>
                <a:spcPts val="0"/>
              </a:spcBef>
              <a:spcAft>
                <a:spcPts val="1200"/>
              </a:spcAft>
              <a:buNone/>
              <a:defRPr/>
            </a:pPr>
            <a:r>
              <a:rPr lang="en-US" sz="2900" b="1" dirty="0"/>
              <a:t>Tip: </a:t>
            </a:r>
            <a:r>
              <a:rPr lang="en-US" sz="2900" dirty="0"/>
              <a:t>Have a buddy with “fresh eyes” check that you have followed all formatting protocols</a:t>
            </a:r>
          </a:p>
          <a:p>
            <a:pPr marL="0" indent="0" eaLnBrk="1" fontAlgn="auto" hangingPunct="1">
              <a:spcBef>
                <a:spcPts val="0"/>
              </a:spcBef>
              <a:spcAft>
                <a:spcPts val="1200"/>
              </a:spcAft>
              <a:buNone/>
              <a:defRPr/>
            </a:pPr>
            <a:endParaRPr lang="en-US" sz="2900" dirty="0"/>
          </a:p>
          <a:p>
            <a:pPr marL="0" indent="0" eaLnBrk="1" fontAlgn="auto" hangingPunct="1">
              <a:spcBef>
                <a:spcPts val="0"/>
              </a:spcBef>
              <a:spcAft>
                <a:spcPts val="1200"/>
              </a:spcAft>
              <a:buNone/>
              <a:defRPr/>
            </a:pPr>
            <a:r>
              <a:rPr lang="en-US" sz="2900" b="1" dirty="0">
                <a:solidFill>
                  <a:srgbClr val="FF0000"/>
                </a:solidFill>
              </a:rPr>
              <a:t>Warning: </a:t>
            </a:r>
            <a:r>
              <a:rPr lang="en-US" sz="2900" dirty="0"/>
              <a:t>Double check you have followed the protocols</a:t>
            </a:r>
          </a:p>
          <a:p>
            <a:pPr marL="0" indent="0">
              <a:spcBef>
                <a:spcPts val="0"/>
              </a:spcBef>
              <a:spcAft>
                <a:spcPts val="1200"/>
              </a:spcAft>
              <a:buNone/>
              <a:defRPr/>
            </a:pPr>
            <a:r>
              <a:rPr lang="en-US" sz="2900" b="1" dirty="0">
                <a:solidFill>
                  <a:srgbClr val="FF0000"/>
                </a:solidFill>
              </a:rPr>
              <a:t>Warning: </a:t>
            </a:r>
            <a:r>
              <a:rPr lang="en-US" sz="2900" dirty="0"/>
              <a:t>Manually count the 13 pages; if an Application Narrative begins on page 12 and ends on page 25, it uses 14 pages, which exceeds the permitted amount.</a:t>
            </a:r>
          </a:p>
          <a:p>
            <a:pPr marL="0" indent="0" eaLnBrk="1" fontAlgn="auto" hangingPunct="1">
              <a:spcBef>
                <a:spcPts val="0"/>
              </a:spcBef>
              <a:spcAft>
                <a:spcPts val="1200"/>
              </a:spcAft>
              <a:buNone/>
              <a:defRPr/>
            </a:pPr>
            <a:endParaRPr lang="en-US" sz="2900" dirty="0"/>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a:r>
              <a:rPr lang="en-US" altLang="en-US" dirty="0">
                <a:solidFill>
                  <a:schemeClr val="accent1"/>
                </a:solidFill>
              </a:rPr>
              <a:t>Criteria and image of compliant narrative formatting</a:t>
            </a:r>
          </a:p>
        </p:txBody>
      </p:sp>
      <p:pic>
        <p:nvPicPr>
          <p:cNvPr id="2" name="Picture 1" descr="This is screenshot of example narrative section implementing the formatting requirements listed above. ">
            <a:extLst>
              <a:ext uri="{FF2B5EF4-FFF2-40B4-BE49-F238E27FC236}">
                <a16:creationId xmlns:a16="http://schemas.microsoft.com/office/drawing/2014/main" id="{9B97F75D-647E-4BDC-91B5-31B21E400AEA}"/>
              </a:ext>
            </a:extLst>
          </p:cNvPr>
          <p:cNvPicPr>
            <a:picLocks noChangeAspect="1"/>
          </p:cNvPicPr>
          <p:nvPr/>
        </p:nvPicPr>
        <p:blipFill>
          <a:blip r:embed="rId2"/>
          <a:stretch>
            <a:fillRect/>
          </a:stretch>
        </p:blipFill>
        <p:spPr>
          <a:xfrm>
            <a:off x="833815" y="1690687"/>
            <a:ext cx="6174680" cy="44053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D1199-FB98-BB12-2C20-A32759AA2EE2}"/>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6A7C749F-060F-B7D6-060D-71E3D6065F06}"/>
              </a:ext>
            </a:extLst>
          </p:cNvPr>
          <p:cNvSpPr txBox="1">
            <a:spLocks noGrp="1"/>
          </p:cNvSpPr>
          <p:nvPr>
            <p:ph type="title" idx="4294967295"/>
          </p:nvPr>
        </p:nvSpPr>
        <p:spPr>
          <a:xfrm>
            <a:off x="253606" y="97885"/>
            <a:ext cx="3155096" cy="400110"/>
          </a:xfrm>
          <a:prstGeom prst="rect">
            <a:avLst/>
          </a:prstGeom>
          <a:noFill/>
          <a:ln>
            <a:solidFill>
              <a:schemeClr val="accent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Engage by using the tech:</a:t>
            </a:r>
          </a:p>
        </p:txBody>
      </p:sp>
      <p:sp>
        <p:nvSpPr>
          <p:cNvPr id="3" name="TextBox 2">
            <a:extLst>
              <a:ext uri="{FF2B5EF4-FFF2-40B4-BE49-F238E27FC236}">
                <a16:creationId xmlns:a16="http://schemas.microsoft.com/office/drawing/2014/main" id="{17A443A0-DC49-9D39-D641-BA276553CB66}"/>
              </a:ext>
            </a:extLst>
          </p:cNvPr>
          <p:cNvSpPr txBox="1"/>
          <p:nvPr/>
        </p:nvSpPr>
        <p:spPr>
          <a:xfrm>
            <a:off x="289326" y="749933"/>
            <a:ext cx="4350438" cy="1954381"/>
          </a:xfrm>
          <a:prstGeom prst="rect">
            <a:avLst/>
          </a:prstGeom>
          <a:noFill/>
          <a:ln>
            <a:solidFill>
              <a:schemeClr val="accent1"/>
            </a:solidFill>
          </a:ln>
        </p:spPr>
        <p:txBody>
          <a:bodyPr wrap="square" rtlCol="0">
            <a:spAutoFit/>
          </a:bodyPr>
          <a:lstStyle/>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Open your </a:t>
            </a:r>
            <a:r>
              <a:rPr lang="en-US" sz="1600" b="1" dirty="0">
                <a:solidFill>
                  <a:srgbClr val="C00000"/>
                </a:solidFill>
                <a:latin typeface="Calibri" panose="020F0502020204030204"/>
              </a:rPr>
              <a:t>Participant</a:t>
            </a:r>
            <a:r>
              <a:rPr lang="en-US" sz="1600" dirty="0">
                <a:solidFill>
                  <a:srgbClr val="C00000"/>
                </a:solidFill>
                <a:latin typeface="Calibri" panose="020F0502020204030204"/>
              </a:rPr>
              <a:t> window</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Open your </a:t>
            </a:r>
            <a:r>
              <a:rPr lang="en-US" sz="1600" b="1" dirty="0">
                <a:solidFill>
                  <a:srgbClr val="C00000"/>
                </a:solidFill>
                <a:latin typeface="Calibri" panose="020F0502020204030204"/>
              </a:rPr>
              <a:t>Chat</a:t>
            </a:r>
            <a:r>
              <a:rPr lang="en-US" sz="1600" dirty="0">
                <a:solidFill>
                  <a:srgbClr val="C00000"/>
                </a:solidFill>
                <a:latin typeface="Calibri" panose="020F0502020204030204"/>
              </a:rPr>
              <a:t> window</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Locate your </a:t>
            </a:r>
            <a:r>
              <a:rPr lang="en-US" sz="1600" b="1" dirty="0">
                <a:solidFill>
                  <a:srgbClr val="C00000"/>
                </a:solidFill>
                <a:latin typeface="Calibri" panose="020F0502020204030204"/>
              </a:rPr>
              <a:t>Microphone</a:t>
            </a:r>
            <a:r>
              <a:rPr lang="en-US" sz="1600" dirty="0">
                <a:solidFill>
                  <a:srgbClr val="C00000"/>
                </a:solidFill>
                <a:latin typeface="Calibri" panose="020F0502020204030204"/>
              </a:rPr>
              <a:t> button</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Locate your </a:t>
            </a:r>
            <a:r>
              <a:rPr lang="en-US" sz="1600" b="1" dirty="0">
                <a:solidFill>
                  <a:srgbClr val="C00000"/>
                </a:solidFill>
                <a:latin typeface="Calibri" panose="020F0502020204030204"/>
              </a:rPr>
              <a:t>Video</a:t>
            </a:r>
            <a:r>
              <a:rPr lang="en-US" sz="1600" dirty="0">
                <a:solidFill>
                  <a:srgbClr val="C00000"/>
                </a:solidFill>
                <a:latin typeface="Calibri" panose="020F0502020204030204"/>
              </a:rPr>
              <a:t> button</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Locate your </a:t>
            </a:r>
            <a:r>
              <a:rPr lang="en-US" sz="1600" b="1" dirty="0">
                <a:solidFill>
                  <a:srgbClr val="C00000"/>
                </a:solidFill>
                <a:latin typeface="Calibri" panose="020F0502020204030204"/>
              </a:rPr>
              <a:t>Reactions</a:t>
            </a:r>
            <a:r>
              <a:rPr lang="en-US" sz="1600" dirty="0">
                <a:solidFill>
                  <a:srgbClr val="C00000"/>
                </a:solidFill>
                <a:latin typeface="Calibri" panose="020F0502020204030204"/>
              </a:rPr>
              <a:t> button</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Locate </a:t>
            </a:r>
            <a:r>
              <a:rPr lang="en-US" sz="1600" b="1" dirty="0">
                <a:solidFill>
                  <a:srgbClr val="C00000"/>
                </a:solidFill>
                <a:latin typeface="Calibri" panose="020F0502020204030204"/>
              </a:rPr>
              <a:t>Hand-raising</a:t>
            </a:r>
            <a:r>
              <a:rPr lang="en-US" sz="1600" dirty="0">
                <a:solidFill>
                  <a:srgbClr val="C00000"/>
                </a:solidFill>
                <a:latin typeface="Calibri" panose="020F0502020204030204"/>
              </a:rPr>
              <a:t> button</a:t>
            </a:r>
          </a:p>
        </p:txBody>
      </p:sp>
      <p:pic>
        <p:nvPicPr>
          <p:cNvPr id="37" name="Picture 36" descr="control bar which contains participant interactive tools like audio, video, participant list, chat, and reactions.">
            <a:extLst>
              <a:ext uri="{FF2B5EF4-FFF2-40B4-BE49-F238E27FC236}">
                <a16:creationId xmlns:a16="http://schemas.microsoft.com/office/drawing/2014/main" id="{8BF32204-FF8D-68C5-966B-F097A64AAD03}"/>
              </a:ext>
            </a:extLst>
          </p:cNvPr>
          <p:cNvPicPr>
            <a:picLocks noChangeAspect="1"/>
          </p:cNvPicPr>
          <p:nvPr/>
        </p:nvPicPr>
        <p:blipFill>
          <a:blip r:embed="rId2"/>
          <a:srcRect t="4664" r="38615"/>
          <a:stretch/>
        </p:blipFill>
        <p:spPr>
          <a:xfrm>
            <a:off x="381000" y="2791159"/>
            <a:ext cx="5165630" cy="557471"/>
          </a:xfrm>
          <a:prstGeom prst="rect">
            <a:avLst/>
          </a:prstGeom>
        </p:spPr>
      </p:pic>
      <p:cxnSp>
        <p:nvCxnSpPr>
          <p:cNvPr id="16" name="Straight Arrow Connector 15">
            <a:extLst>
              <a:ext uri="{FF2B5EF4-FFF2-40B4-BE49-F238E27FC236}">
                <a16:creationId xmlns:a16="http://schemas.microsoft.com/office/drawing/2014/main" id="{5191C9B8-306A-2769-2F4F-F5EB13FB964F}"/>
              </a:ext>
              <a:ext uri="{C183D7F6-B498-43B3-948B-1728B52AA6E4}">
                <adec:decorative xmlns:adec="http://schemas.microsoft.com/office/drawing/2017/decorative" val="1"/>
              </a:ext>
            </a:extLst>
          </p:cNvPr>
          <p:cNvCxnSpPr>
            <a:cxnSpLocks/>
          </p:cNvCxnSpPr>
          <p:nvPr/>
        </p:nvCxnSpPr>
        <p:spPr>
          <a:xfrm>
            <a:off x="609600" y="3348630"/>
            <a:ext cx="0" cy="3808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9B9D0D-1862-A4EC-8134-26FEE66886C5}"/>
              </a:ext>
              <a:ext uri="{C183D7F6-B498-43B3-948B-1728B52AA6E4}">
                <adec:decorative xmlns:adec="http://schemas.microsoft.com/office/drawing/2017/decorative" val="1"/>
              </a:ext>
            </a:extLst>
          </p:cNvPr>
          <p:cNvCxnSpPr>
            <a:cxnSpLocks/>
          </p:cNvCxnSpPr>
          <p:nvPr/>
        </p:nvCxnSpPr>
        <p:spPr>
          <a:xfrm>
            <a:off x="1371600" y="3348630"/>
            <a:ext cx="0" cy="3805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AE42D09-DB76-40AA-7D0D-680F3AC186BB}"/>
              </a:ext>
            </a:extLst>
          </p:cNvPr>
          <p:cNvSpPr txBox="1"/>
          <p:nvPr/>
        </p:nvSpPr>
        <p:spPr>
          <a:xfrm>
            <a:off x="253606" y="3701396"/>
            <a:ext cx="2862977" cy="2400657"/>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Calibri" panose="020F0502020204030204"/>
              </a:rPr>
              <a:t>Audio</a:t>
            </a:r>
            <a:r>
              <a:rPr lang="en-US" sz="1500" dirty="0">
                <a:solidFill>
                  <a:prstClr val="black"/>
                </a:solidFill>
                <a:latin typeface="Calibri" panose="020F0502020204030204"/>
              </a:rPr>
              <a:t> and </a:t>
            </a:r>
            <a:r>
              <a:rPr lang="en-US" sz="1500" b="1" dirty="0">
                <a:solidFill>
                  <a:prstClr val="black"/>
                </a:solidFill>
                <a:latin typeface="Calibri" panose="020F0502020204030204"/>
              </a:rPr>
              <a:t>Video</a:t>
            </a:r>
            <a:r>
              <a:rPr lang="en-US" sz="1500" dirty="0">
                <a:solidFill>
                  <a:prstClr val="black"/>
                </a:solidFill>
                <a:latin typeface="Calibri" panose="020F0502020204030204"/>
              </a:rPr>
              <a:t> Settings. </a:t>
            </a:r>
          </a:p>
          <a:p>
            <a:pPr defTabSz="685800" eaLnBrk="1" fontAlgn="auto" hangingPunct="1">
              <a:spcBef>
                <a:spcPts val="0"/>
              </a:spcBef>
              <a:spcAft>
                <a:spcPts val="0"/>
              </a:spcAft>
            </a:pPr>
            <a:endParaRPr lang="en-US" sz="1500" dirty="0">
              <a:solidFill>
                <a:prstClr val="black"/>
              </a:solidFill>
              <a:latin typeface="Calibri" panose="020F0502020204030204"/>
            </a:endParaRPr>
          </a:p>
          <a:p>
            <a:pPr defTabSz="685800" eaLnBrk="1" fontAlgn="auto" hangingPunct="1">
              <a:spcBef>
                <a:spcPts val="0"/>
              </a:spcBef>
              <a:spcAft>
                <a:spcPts val="0"/>
              </a:spcAft>
            </a:pPr>
            <a:r>
              <a:rPr lang="en-US" sz="1500" dirty="0">
                <a:solidFill>
                  <a:prstClr val="black"/>
                </a:solidFill>
                <a:latin typeface="Calibri" panose="020F0502020204030204"/>
              </a:rPr>
              <a:t>Click icon to turn on or off. Red slash through the icon indicates that it is turned off. </a:t>
            </a:r>
          </a:p>
          <a:p>
            <a:pPr algn="ctr" defTabSz="685800" eaLnBrk="1" fontAlgn="auto" hangingPunct="1">
              <a:spcBef>
                <a:spcPts val="0"/>
              </a:spcBef>
              <a:spcAft>
                <a:spcPts val="0"/>
              </a:spcAft>
            </a:pPr>
            <a:endParaRPr lang="en-US" sz="1500" dirty="0">
              <a:solidFill>
                <a:prstClr val="black"/>
              </a:solidFill>
              <a:latin typeface="Calibri" panose="020F0502020204030204"/>
            </a:endParaRPr>
          </a:p>
          <a:p>
            <a:pPr defTabSz="685800" eaLnBrk="1" fontAlgn="auto" hangingPunct="1">
              <a:spcBef>
                <a:spcPts val="0"/>
              </a:spcBef>
              <a:spcAft>
                <a:spcPts val="0"/>
              </a:spcAft>
            </a:pPr>
            <a:r>
              <a:rPr lang="en-US" sz="1500" dirty="0">
                <a:solidFill>
                  <a:prstClr val="black"/>
                </a:solidFill>
                <a:latin typeface="Calibri" panose="020F0502020204030204"/>
              </a:rPr>
              <a:t>Click arrow (^) to the right of each icon for more settings (e.g., change microphone, virtual backgrounds). </a:t>
            </a:r>
          </a:p>
        </p:txBody>
      </p:sp>
      <p:cxnSp>
        <p:nvCxnSpPr>
          <p:cNvPr id="15" name="Straight Arrow Connector 14">
            <a:extLst>
              <a:ext uri="{FF2B5EF4-FFF2-40B4-BE49-F238E27FC236}">
                <a16:creationId xmlns:a16="http://schemas.microsoft.com/office/drawing/2014/main" id="{84873902-DF86-DC1A-70DC-0472EC71806C}"/>
              </a:ext>
              <a:ext uri="{C183D7F6-B498-43B3-948B-1728B52AA6E4}">
                <adec:decorative xmlns:adec="http://schemas.microsoft.com/office/drawing/2017/decorative" val="1"/>
              </a:ext>
            </a:extLst>
          </p:cNvPr>
          <p:cNvCxnSpPr>
            <a:cxnSpLocks/>
          </p:cNvCxnSpPr>
          <p:nvPr/>
        </p:nvCxnSpPr>
        <p:spPr>
          <a:xfrm flipH="1">
            <a:off x="3476181" y="3348630"/>
            <a:ext cx="4336" cy="3755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EF25686-2C4A-3728-49C9-23A1E4E62FB4}"/>
              </a:ext>
            </a:extLst>
          </p:cNvPr>
          <p:cNvSpPr txBox="1"/>
          <p:nvPr/>
        </p:nvSpPr>
        <p:spPr>
          <a:xfrm>
            <a:off x="3286143" y="3689056"/>
            <a:ext cx="2486916" cy="784830"/>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Calibri" panose="020F0502020204030204"/>
              </a:rPr>
              <a:t>Chat: </a:t>
            </a:r>
            <a:r>
              <a:rPr lang="en-US" sz="1500" dirty="0">
                <a:solidFill>
                  <a:prstClr val="black"/>
                </a:solidFill>
                <a:latin typeface="Calibri" panose="020F0502020204030204"/>
              </a:rPr>
              <a:t>This will allow you to chat with the Host and other participants. </a:t>
            </a:r>
          </a:p>
        </p:txBody>
      </p:sp>
      <p:cxnSp>
        <p:nvCxnSpPr>
          <p:cNvPr id="60" name="Straight Arrow Connector 59">
            <a:extLst>
              <a:ext uri="{FF2B5EF4-FFF2-40B4-BE49-F238E27FC236}">
                <a16:creationId xmlns:a16="http://schemas.microsoft.com/office/drawing/2014/main" id="{B9E4BDFE-B354-9CAF-4F3E-672F7A870C2C}"/>
              </a:ext>
              <a:ext uri="{C183D7F6-B498-43B3-948B-1728B52AA6E4}">
                <adec:decorative xmlns:adec="http://schemas.microsoft.com/office/drawing/2017/decorative" val="1"/>
              </a:ext>
            </a:extLst>
          </p:cNvPr>
          <p:cNvCxnSpPr>
            <a:cxnSpLocks/>
          </p:cNvCxnSpPr>
          <p:nvPr/>
        </p:nvCxnSpPr>
        <p:spPr>
          <a:xfrm>
            <a:off x="4419600" y="4473886"/>
            <a:ext cx="0" cy="3670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4" descr="chat box for sending messages">
            <a:extLst>
              <a:ext uri="{FF2B5EF4-FFF2-40B4-BE49-F238E27FC236}">
                <a16:creationId xmlns:a16="http://schemas.microsoft.com/office/drawing/2014/main" id="{02C83886-9444-6761-F37E-40D7ED06D2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536"/>
          <a:stretch/>
        </p:blipFill>
        <p:spPr bwMode="auto">
          <a:xfrm>
            <a:off x="3201369" y="4801860"/>
            <a:ext cx="2826050" cy="6924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3D921738-ADD7-7CA8-51E4-172F041F907C}"/>
              </a:ext>
              <a:ext uri="{C183D7F6-B498-43B3-948B-1728B52AA6E4}">
                <adec:decorative xmlns:adec="http://schemas.microsoft.com/office/drawing/2017/decorative" val="1"/>
              </a:ext>
            </a:extLst>
          </p:cNvPr>
          <p:cNvCxnSpPr/>
          <p:nvPr/>
        </p:nvCxnSpPr>
        <p:spPr>
          <a:xfrm>
            <a:off x="5546630" y="3103574"/>
            <a:ext cx="1844770" cy="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601D909-6451-3F63-933C-4CDCB2241F99}"/>
              </a:ext>
              <a:ext uri="{C183D7F6-B498-43B3-948B-1728B52AA6E4}">
                <adec:decorative xmlns:adec="http://schemas.microsoft.com/office/drawing/2017/decorative" val="1"/>
              </a:ext>
            </a:extLst>
          </p:cNvPr>
          <p:cNvCxnSpPr>
            <a:cxnSpLocks/>
          </p:cNvCxnSpPr>
          <p:nvPr/>
        </p:nvCxnSpPr>
        <p:spPr>
          <a:xfrm>
            <a:off x="7358743" y="3125223"/>
            <a:ext cx="0" cy="5272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9080944-1D86-11B9-7C6B-A642FF161A16}"/>
              </a:ext>
            </a:extLst>
          </p:cNvPr>
          <p:cNvSpPr txBox="1"/>
          <p:nvPr/>
        </p:nvSpPr>
        <p:spPr>
          <a:xfrm>
            <a:off x="6224142" y="3652486"/>
            <a:ext cx="2486916" cy="1708160"/>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Calibri" panose="020F0502020204030204"/>
              </a:rPr>
              <a:t>React: </a:t>
            </a:r>
            <a:r>
              <a:rPr lang="en-US" sz="1500" dirty="0">
                <a:solidFill>
                  <a:prstClr val="black"/>
                </a:solidFill>
                <a:latin typeface="Calibri" panose="020F0502020204030204"/>
              </a:rPr>
              <a:t>This will allow you to use an emoji to provide a reaction without interrupting the meeting. Reactions will disappear after 5 seconds. </a:t>
            </a:r>
            <a:r>
              <a:rPr lang="en-US" sz="1500" b="1" dirty="0">
                <a:solidFill>
                  <a:prstClr val="black"/>
                </a:solidFill>
                <a:latin typeface="Calibri" panose="020F0502020204030204"/>
              </a:rPr>
              <a:t>Raise Hand </a:t>
            </a:r>
            <a:r>
              <a:rPr lang="en-US" sz="1500" dirty="0">
                <a:solidFill>
                  <a:prstClr val="black"/>
                </a:solidFill>
                <a:latin typeface="Calibri" panose="020F0502020204030204"/>
              </a:rPr>
              <a:t>might be found here or as its own button</a:t>
            </a:r>
          </a:p>
        </p:txBody>
      </p:sp>
      <p:cxnSp>
        <p:nvCxnSpPr>
          <p:cNvPr id="12" name="Straight Arrow Connector 11">
            <a:extLst>
              <a:ext uri="{FF2B5EF4-FFF2-40B4-BE49-F238E27FC236}">
                <a16:creationId xmlns:a16="http://schemas.microsoft.com/office/drawing/2014/main" id="{8E034ACE-3164-438C-3E19-5DB7DE51475E}"/>
              </a:ext>
              <a:ext uri="{C183D7F6-B498-43B3-948B-1728B52AA6E4}">
                <adec:decorative xmlns:adec="http://schemas.microsoft.com/office/drawing/2017/decorative" val="1"/>
              </a:ext>
            </a:extLst>
          </p:cNvPr>
          <p:cNvCxnSpPr>
            <a:cxnSpLocks/>
          </p:cNvCxnSpPr>
          <p:nvPr/>
        </p:nvCxnSpPr>
        <p:spPr>
          <a:xfrm>
            <a:off x="7391400" y="5360646"/>
            <a:ext cx="0" cy="2660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12D5BC1-7F12-4E0D-0A75-00E3071AEC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38900" y="5626703"/>
            <a:ext cx="2057400" cy="450569"/>
          </a:xfrm>
          <a:prstGeom prst="rect">
            <a:avLst/>
          </a:prstGeom>
        </p:spPr>
      </p:pic>
      <p:pic>
        <p:nvPicPr>
          <p:cNvPr id="5" name="Picture 4" descr="control bar which contains  tools like show captions, meeting info, and more which contains transcript option">
            <a:extLst>
              <a:ext uri="{FF2B5EF4-FFF2-40B4-BE49-F238E27FC236}">
                <a16:creationId xmlns:a16="http://schemas.microsoft.com/office/drawing/2014/main" id="{25DE29C9-809D-1033-3A84-C2FF79BBDD39}"/>
              </a:ext>
            </a:extLst>
          </p:cNvPr>
          <p:cNvPicPr>
            <a:picLocks noChangeAspect="1"/>
          </p:cNvPicPr>
          <p:nvPr/>
        </p:nvPicPr>
        <p:blipFill>
          <a:blip r:embed="rId5"/>
          <a:srcRect l="72079"/>
          <a:stretch/>
        </p:blipFill>
        <p:spPr>
          <a:xfrm>
            <a:off x="5493543" y="1796722"/>
            <a:ext cx="3002757" cy="493904"/>
          </a:xfrm>
          <a:prstGeom prst="rect">
            <a:avLst/>
          </a:prstGeom>
        </p:spPr>
      </p:pic>
      <p:cxnSp>
        <p:nvCxnSpPr>
          <p:cNvPr id="19" name="Straight Arrow Connector 18">
            <a:extLst>
              <a:ext uri="{FF2B5EF4-FFF2-40B4-BE49-F238E27FC236}">
                <a16:creationId xmlns:a16="http://schemas.microsoft.com/office/drawing/2014/main" id="{531E2BA7-4375-AEA4-9881-0E667C22BBC6}"/>
              </a:ext>
              <a:ext uri="{C183D7F6-B498-43B3-948B-1728B52AA6E4}">
                <adec:decorative xmlns:adec="http://schemas.microsoft.com/office/drawing/2017/decorative" val="1"/>
              </a:ext>
            </a:extLst>
          </p:cNvPr>
          <p:cNvCxnSpPr>
            <a:cxnSpLocks/>
          </p:cNvCxnSpPr>
          <p:nvPr/>
        </p:nvCxnSpPr>
        <p:spPr>
          <a:xfrm flipV="1">
            <a:off x="5867400" y="1379670"/>
            <a:ext cx="0" cy="4515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CF3D217-24DA-243A-B92E-9060450C36D6}"/>
              </a:ext>
            </a:extLst>
          </p:cNvPr>
          <p:cNvSpPr txBox="1"/>
          <p:nvPr/>
        </p:nvSpPr>
        <p:spPr>
          <a:xfrm>
            <a:off x="4937051" y="364551"/>
            <a:ext cx="1653616" cy="1015663"/>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 </a:t>
            </a:r>
            <a:r>
              <a:rPr lang="en-US" sz="1500" b="1" dirty="0">
                <a:solidFill>
                  <a:prstClr val="black"/>
                </a:solidFill>
                <a:latin typeface="Calibri" panose="020F0502020204030204"/>
              </a:rPr>
              <a:t>Show Captions: </a:t>
            </a:r>
            <a:r>
              <a:rPr lang="en-US" sz="1500" dirty="0">
                <a:solidFill>
                  <a:prstClr val="black"/>
                </a:solidFill>
                <a:latin typeface="Calibri" panose="020F0502020204030204"/>
              </a:rPr>
              <a:t>This will display live closed captions.</a:t>
            </a:r>
          </a:p>
        </p:txBody>
      </p:sp>
      <p:cxnSp>
        <p:nvCxnSpPr>
          <p:cNvPr id="46" name="Straight Arrow Connector 45">
            <a:extLst>
              <a:ext uri="{FF2B5EF4-FFF2-40B4-BE49-F238E27FC236}">
                <a16:creationId xmlns:a16="http://schemas.microsoft.com/office/drawing/2014/main" id="{6C925385-48AA-29AA-D6B0-78A5B36A28A5}"/>
              </a:ext>
              <a:ext uri="{C183D7F6-B498-43B3-948B-1728B52AA6E4}">
                <adec:decorative xmlns:adec="http://schemas.microsoft.com/office/drawing/2017/decorative" val="1"/>
              </a:ext>
            </a:extLst>
          </p:cNvPr>
          <p:cNvCxnSpPr>
            <a:cxnSpLocks/>
          </p:cNvCxnSpPr>
          <p:nvPr/>
        </p:nvCxnSpPr>
        <p:spPr>
          <a:xfrm flipV="1">
            <a:off x="7956029" y="1379670"/>
            <a:ext cx="0" cy="4170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AB9E9B-42EE-2C0C-27EA-3DBFFB2DBDB0}"/>
              </a:ext>
            </a:extLst>
          </p:cNvPr>
          <p:cNvSpPr txBox="1"/>
          <p:nvPr/>
        </p:nvSpPr>
        <p:spPr>
          <a:xfrm>
            <a:off x="6993307" y="156896"/>
            <a:ext cx="1823618" cy="1246495"/>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Calibri" panose="020F0502020204030204"/>
              </a:rPr>
              <a:t>Transcript: </a:t>
            </a:r>
            <a:r>
              <a:rPr lang="en-US" sz="1500" dirty="0">
                <a:solidFill>
                  <a:prstClr val="black"/>
                </a:solidFill>
                <a:latin typeface="Calibri" panose="020F0502020204030204"/>
              </a:rPr>
              <a:t>This will display a running transcript. Find by selecting from </a:t>
            </a:r>
            <a:r>
              <a:rPr lang="en-US" sz="1500" b="1" dirty="0">
                <a:solidFill>
                  <a:prstClr val="black"/>
                </a:solidFill>
                <a:latin typeface="Calibri" panose="020F0502020204030204"/>
              </a:rPr>
              <a:t>More</a:t>
            </a:r>
            <a:r>
              <a:rPr lang="en-US" sz="1500" dirty="0">
                <a:solidFill>
                  <a:prstClr val="black"/>
                </a:solidFill>
                <a:latin typeface="Calibri" panose="020F0502020204030204"/>
              </a:rPr>
              <a:t> button.</a:t>
            </a:r>
          </a:p>
        </p:txBody>
      </p:sp>
      <p:sp>
        <p:nvSpPr>
          <p:cNvPr id="23" name="TextBox 22">
            <a:extLst>
              <a:ext uri="{FF2B5EF4-FFF2-40B4-BE49-F238E27FC236}">
                <a16:creationId xmlns:a16="http://schemas.microsoft.com/office/drawing/2014/main" id="{3ECD53F6-016B-A6DE-0421-452F74465AD1}"/>
              </a:ext>
            </a:extLst>
          </p:cNvPr>
          <p:cNvSpPr txBox="1"/>
          <p:nvPr/>
        </p:nvSpPr>
        <p:spPr>
          <a:xfrm>
            <a:off x="2354572" y="6254764"/>
            <a:ext cx="4638735" cy="400110"/>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 </a:t>
            </a:r>
            <a:r>
              <a:rPr lang="en-US" sz="2000" b="1" dirty="0">
                <a:solidFill>
                  <a:srgbClr val="C00000"/>
                </a:solidFill>
                <a:latin typeface="Calibri" panose="020F0502020204030204"/>
              </a:rPr>
              <a:t>Leave microphone muted until speaking</a:t>
            </a:r>
          </a:p>
        </p:txBody>
      </p:sp>
    </p:spTree>
    <p:extLst>
      <p:ext uri="{BB962C8B-B14F-4D97-AF65-F5344CB8AC3E}">
        <p14:creationId xmlns:p14="http://schemas.microsoft.com/office/powerpoint/2010/main" val="2871035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D0BD7-BAE8-48C4-9705-7B30AADC6C83}"/>
            </a:ext>
          </a:extLst>
        </p:cNvPr>
        <p:cNvGrpSpPr/>
        <p:nvPr/>
      </p:nvGrpSpPr>
      <p:grpSpPr>
        <a:xfrm>
          <a:off x="0" y="0"/>
          <a:ext cx="0" cy="0"/>
          <a:chOff x="0" y="0"/>
          <a:chExt cx="0" cy="0"/>
        </a:xfrm>
      </p:grpSpPr>
      <p:sp>
        <p:nvSpPr>
          <p:cNvPr id="49154" name="Title 1">
            <a:extLst>
              <a:ext uri="{FF2B5EF4-FFF2-40B4-BE49-F238E27FC236}">
                <a16:creationId xmlns:a16="http://schemas.microsoft.com/office/drawing/2014/main" id="{44DF563D-E62A-2502-1B3B-D9074520347B}"/>
              </a:ext>
            </a:extLst>
          </p:cNvPr>
          <p:cNvSpPr>
            <a:spLocks noGrp="1"/>
          </p:cNvSpPr>
          <p:nvPr>
            <p:ph type="title"/>
          </p:nvPr>
        </p:nvSpPr>
        <p:spPr/>
        <p:txBody>
          <a:bodyPr/>
          <a:lstStyle/>
          <a:p>
            <a:pPr algn="l"/>
            <a:r>
              <a:rPr lang="en-US" altLang="en-US" dirty="0">
                <a:solidFill>
                  <a:schemeClr val="accent1"/>
                </a:solidFill>
              </a:rPr>
              <a:t>Examples of compliant narrative formatting</a:t>
            </a:r>
          </a:p>
        </p:txBody>
      </p:sp>
      <p:pic>
        <p:nvPicPr>
          <p:cNvPr id="9" name="Picture 8" descr="Example of compliant formatting with single spacing within paragraphs and  Example of 12 point spacing between paragraphs. Exception applies to line directly following subsections and question/prompt headings, which don't require the 12 point spacing. ">
            <a:extLst>
              <a:ext uri="{FF2B5EF4-FFF2-40B4-BE49-F238E27FC236}">
                <a16:creationId xmlns:a16="http://schemas.microsoft.com/office/drawing/2014/main" id="{A84B6590-F60B-FD00-5724-3E41BD61F9C5}"/>
              </a:ext>
            </a:extLst>
          </p:cNvPr>
          <p:cNvPicPr>
            <a:picLocks noChangeAspect="1"/>
          </p:cNvPicPr>
          <p:nvPr/>
        </p:nvPicPr>
        <p:blipFill>
          <a:blip r:embed="rId2"/>
          <a:stretch>
            <a:fillRect/>
          </a:stretch>
        </p:blipFill>
        <p:spPr>
          <a:xfrm>
            <a:off x="838200" y="1747839"/>
            <a:ext cx="2609600" cy="3376012"/>
          </a:xfrm>
          <a:prstGeom prst="rect">
            <a:avLst/>
          </a:prstGeom>
          <a:ln>
            <a:noFill/>
          </a:ln>
          <a:effectLst>
            <a:outerShdw blurRad="292100" dist="139700" dir="2700000" algn="tl" rotWithShape="0">
              <a:srgbClr val="333333">
                <a:alpha val="65000"/>
              </a:srgbClr>
            </a:outerShdw>
          </a:effectLst>
        </p:spPr>
      </p:pic>
      <p:pic>
        <p:nvPicPr>
          <p:cNvPr id="11" name="Picture 10" descr="Example of compliant formatting with single spacing within paragraphs and  Example of 12 point spacing between paragraphs. Exception applies to line directly following subsections and question/prompt headings, which don't require the 12 point spacing. ">
            <a:extLst>
              <a:ext uri="{FF2B5EF4-FFF2-40B4-BE49-F238E27FC236}">
                <a16:creationId xmlns:a16="http://schemas.microsoft.com/office/drawing/2014/main" id="{44237CC7-0F04-0B4E-3291-A1FDA6BD5BF1}"/>
              </a:ext>
            </a:extLst>
          </p:cNvPr>
          <p:cNvPicPr>
            <a:picLocks noChangeAspect="1"/>
          </p:cNvPicPr>
          <p:nvPr/>
        </p:nvPicPr>
        <p:blipFill>
          <a:blip r:embed="rId3"/>
          <a:stretch>
            <a:fillRect/>
          </a:stretch>
        </p:blipFill>
        <p:spPr>
          <a:xfrm>
            <a:off x="3919086" y="2057400"/>
            <a:ext cx="4575509" cy="2114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6051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79F5-F983-E939-3FB5-FF67A58CB1B0}"/>
            </a:ext>
          </a:extLst>
        </p:cNvPr>
        <p:cNvGrpSpPr/>
        <p:nvPr/>
      </p:nvGrpSpPr>
      <p:grpSpPr>
        <a:xfrm>
          <a:off x="0" y="0"/>
          <a:ext cx="0" cy="0"/>
          <a:chOff x="0" y="0"/>
          <a:chExt cx="0" cy="0"/>
        </a:xfrm>
      </p:grpSpPr>
      <p:sp>
        <p:nvSpPr>
          <p:cNvPr id="49154" name="Title 1">
            <a:extLst>
              <a:ext uri="{FF2B5EF4-FFF2-40B4-BE49-F238E27FC236}">
                <a16:creationId xmlns:a16="http://schemas.microsoft.com/office/drawing/2014/main" id="{BE0B9795-4B9A-849F-C256-21BDD0423ED6}"/>
              </a:ext>
            </a:extLst>
          </p:cNvPr>
          <p:cNvSpPr>
            <a:spLocks noGrp="1"/>
          </p:cNvSpPr>
          <p:nvPr>
            <p:ph type="title"/>
          </p:nvPr>
        </p:nvSpPr>
        <p:spPr/>
        <p:txBody>
          <a:bodyPr/>
          <a:lstStyle/>
          <a:p>
            <a:pPr algn="l"/>
            <a:r>
              <a:rPr lang="en-US" altLang="en-US" dirty="0">
                <a:solidFill>
                  <a:schemeClr val="accent1"/>
                </a:solidFill>
              </a:rPr>
              <a:t>Examples of bad narrative formatting</a:t>
            </a:r>
          </a:p>
        </p:txBody>
      </p:sp>
      <p:pic>
        <p:nvPicPr>
          <p:cNvPr id="3" name="Picture 2" descr="screenshot showing paragraphs with no line breaks at all ">
            <a:extLst>
              <a:ext uri="{FF2B5EF4-FFF2-40B4-BE49-F238E27FC236}">
                <a16:creationId xmlns:a16="http://schemas.microsoft.com/office/drawing/2014/main" id="{BDE81E17-A8F5-D097-09B7-1FB3ABA7BA9A}"/>
              </a:ext>
            </a:extLst>
          </p:cNvPr>
          <p:cNvPicPr>
            <a:picLocks noChangeAspect="1"/>
          </p:cNvPicPr>
          <p:nvPr/>
        </p:nvPicPr>
        <p:blipFill>
          <a:blip r:embed="rId2"/>
          <a:stretch>
            <a:fillRect/>
          </a:stretch>
        </p:blipFill>
        <p:spPr>
          <a:xfrm>
            <a:off x="982423" y="1649576"/>
            <a:ext cx="2880610" cy="3558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creenshot showing paragraphs with  just a single indent at beginning of new paragraphs instead of including a line break with 12 point spacing">
            <a:extLst>
              <a:ext uri="{FF2B5EF4-FFF2-40B4-BE49-F238E27FC236}">
                <a16:creationId xmlns:a16="http://schemas.microsoft.com/office/drawing/2014/main" id="{B73A36C9-217B-16EB-421B-F32C1F21B88D}"/>
              </a:ext>
            </a:extLst>
          </p:cNvPr>
          <p:cNvPicPr>
            <a:picLocks noChangeAspect="1"/>
          </p:cNvPicPr>
          <p:nvPr/>
        </p:nvPicPr>
        <p:blipFill>
          <a:blip r:embed="rId3"/>
          <a:stretch>
            <a:fillRect/>
          </a:stretch>
        </p:blipFill>
        <p:spPr>
          <a:xfrm>
            <a:off x="5029200" y="1632643"/>
            <a:ext cx="3099720" cy="4122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4014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eaLnBrk="1" hangingPunct="1"/>
            <a:r>
              <a:rPr lang="en-US" altLang="en-US" dirty="0">
                <a:solidFill>
                  <a:schemeClr val="accent1"/>
                </a:solidFill>
              </a:rPr>
              <a:t>Application Narrative Tips</a:t>
            </a:r>
          </a:p>
        </p:txBody>
      </p:sp>
      <p:sp>
        <p:nvSpPr>
          <p:cNvPr id="51203" name="Content Placeholder 2"/>
          <p:cNvSpPr>
            <a:spLocks noGrp="1"/>
          </p:cNvSpPr>
          <p:nvPr>
            <p:ph idx="1"/>
          </p:nvPr>
        </p:nvSpPr>
        <p:spPr/>
        <p:txBody>
          <a:bodyPr>
            <a:normAutofit/>
          </a:bodyPr>
          <a:lstStyle/>
          <a:p>
            <a:pPr eaLnBrk="1" hangingPunct="1">
              <a:spcBef>
                <a:spcPct val="0"/>
              </a:spcBef>
              <a:spcAft>
                <a:spcPts val="1200"/>
              </a:spcAft>
            </a:pPr>
            <a:r>
              <a:rPr lang="en-US" altLang="en-US" sz="1800" dirty="0"/>
              <a:t>A and B: If in small community, don’t select too narrow a target population (instead, most or all of your student body may have demonstrable need)</a:t>
            </a:r>
          </a:p>
          <a:p>
            <a:pPr eaLnBrk="1" hangingPunct="1">
              <a:spcBef>
                <a:spcPct val="0"/>
              </a:spcBef>
              <a:spcAft>
                <a:spcPts val="1200"/>
              </a:spcAft>
            </a:pPr>
            <a:r>
              <a:rPr lang="en-US" altLang="en-US" sz="1800" dirty="0"/>
              <a:t>A and B: If in large community, narrow down who you will serve, but again, not too small a target</a:t>
            </a:r>
          </a:p>
          <a:p>
            <a:pPr eaLnBrk="1" hangingPunct="1">
              <a:spcBef>
                <a:spcPct val="0"/>
              </a:spcBef>
              <a:spcAft>
                <a:spcPts val="1200"/>
              </a:spcAft>
            </a:pPr>
            <a:r>
              <a:rPr lang="en-US" altLang="en-US" sz="1800" dirty="0"/>
              <a:t>A3 and A4: (working with school and community) are excellent opportunities to have challenging conversations now rather than later.  Get commitments and work out differences now. Get it on paper!</a:t>
            </a:r>
          </a:p>
          <a:p>
            <a:pPr eaLnBrk="1" hangingPunct="1">
              <a:spcBef>
                <a:spcPct val="0"/>
              </a:spcBef>
              <a:spcAft>
                <a:spcPts val="1200"/>
              </a:spcAft>
            </a:pPr>
            <a:r>
              <a:rPr lang="en-US" altLang="en-US" sz="1800" dirty="0"/>
              <a:t>C 3: Use </a:t>
            </a:r>
            <a:r>
              <a:rPr lang="en-US" altLang="en-US" sz="1800" dirty="0">
                <a:hlinkClick r:id="rId2"/>
              </a:rPr>
              <a:t>DEED Nutrition website </a:t>
            </a:r>
            <a:r>
              <a:rPr lang="en-US" altLang="en-US" sz="1800" dirty="0"/>
              <a:t>(and staff) to learn about federal nutrition programs that provide snacks and meals to economically disadvantaged students.</a:t>
            </a:r>
          </a:p>
          <a:p>
            <a:pPr eaLnBrk="1" hangingPunct="1">
              <a:spcBef>
                <a:spcPct val="0"/>
              </a:spcBef>
              <a:spcAft>
                <a:spcPts val="1200"/>
              </a:spcAft>
            </a:pPr>
            <a:r>
              <a:rPr lang="en-US" altLang="en-US" sz="1800" dirty="0"/>
              <a:t>D: Continuously ask yourself: Is this likely to lead to increased student academic achievement?</a:t>
            </a:r>
          </a:p>
          <a:p>
            <a:pPr eaLnBrk="1" hangingPunct="1">
              <a:spcBef>
                <a:spcPct val="0"/>
              </a:spcBef>
              <a:spcAft>
                <a:spcPts val="1200"/>
              </a:spcAft>
            </a:pPr>
            <a:r>
              <a:rPr lang="en-US" altLang="en-US" sz="1800" dirty="0"/>
              <a:t>E: Consult AASB’s Alaska-centered </a:t>
            </a:r>
            <a:r>
              <a:rPr lang="en-US" altLang="en-US" sz="1800" dirty="0">
                <a:hlinkClick r:id="rId3"/>
              </a:rPr>
              <a:t>Stronger Together </a:t>
            </a:r>
            <a:r>
              <a:rPr lang="en-US" altLang="en-US" sz="1800" dirty="0"/>
              <a:t>resource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l" eaLnBrk="1" hangingPunct="1"/>
            <a:r>
              <a:rPr lang="en-US" altLang="en-US" dirty="0">
                <a:solidFill>
                  <a:schemeClr val="accent1"/>
                </a:solidFill>
              </a:rPr>
              <a:t>Application Narrative Tips continued</a:t>
            </a:r>
          </a:p>
        </p:txBody>
      </p:sp>
      <p:sp>
        <p:nvSpPr>
          <p:cNvPr id="52227" name="Content Placeholder 2"/>
          <p:cNvSpPr>
            <a:spLocks noGrp="1"/>
          </p:cNvSpPr>
          <p:nvPr>
            <p:ph idx="1"/>
          </p:nvPr>
        </p:nvSpPr>
        <p:spPr/>
        <p:txBody>
          <a:bodyPr>
            <a:normAutofit/>
          </a:bodyPr>
          <a:lstStyle/>
          <a:p>
            <a:pPr eaLnBrk="1" hangingPunct="1">
              <a:spcBef>
                <a:spcPct val="0"/>
              </a:spcBef>
              <a:spcAft>
                <a:spcPts val="1200"/>
              </a:spcAft>
            </a:pPr>
            <a:r>
              <a:rPr lang="en-US" altLang="en-US" sz="1800" dirty="0"/>
              <a:t>F: Use partnerships as a way to support and sustain other organizations in your community instead of competing and harming one another. Work out MOUs and attach in optional Appendix C and F. </a:t>
            </a:r>
          </a:p>
          <a:p>
            <a:pPr eaLnBrk="1" hangingPunct="1">
              <a:spcBef>
                <a:spcPct val="0"/>
              </a:spcBef>
              <a:spcAft>
                <a:spcPts val="1200"/>
              </a:spcAft>
            </a:pPr>
            <a:r>
              <a:rPr lang="en-US" altLang="en-US" sz="1800" dirty="0"/>
              <a:t>G: Don’t shortchange your program of key administrative staff; this is key to good programming. </a:t>
            </a:r>
          </a:p>
          <a:p>
            <a:pPr eaLnBrk="1" hangingPunct="1">
              <a:spcBef>
                <a:spcPct val="0"/>
              </a:spcBef>
              <a:spcAft>
                <a:spcPts val="1200"/>
              </a:spcAft>
            </a:pPr>
            <a:r>
              <a:rPr lang="en-US" altLang="en-US" sz="1800" dirty="0"/>
              <a:t>H: Look at resources on the “Resources” tab of the </a:t>
            </a:r>
            <a:r>
              <a:rPr lang="en-US" altLang="en-US" sz="1800" dirty="0">
                <a:hlinkClick r:id="rId2"/>
              </a:rPr>
              <a:t>DEED 21</a:t>
            </a:r>
            <a:r>
              <a:rPr lang="en-US" altLang="en-US" sz="1800" baseline="30000" dirty="0">
                <a:hlinkClick r:id="rId2"/>
              </a:rPr>
              <a:t>st</a:t>
            </a:r>
            <a:r>
              <a:rPr lang="en-US" altLang="en-US" sz="1800" dirty="0">
                <a:hlinkClick r:id="rId2"/>
              </a:rPr>
              <a:t> CCLC webpage</a:t>
            </a:r>
            <a:endParaRPr lang="en-US" altLang="en-US" sz="1800" dirty="0"/>
          </a:p>
          <a:p>
            <a:pPr eaLnBrk="1" hangingPunct="1">
              <a:spcBef>
                <a:spcPct val="0"/>
              </a:spcBef>
              <a:spcAft>
                <a:spcPts val="1200"/>
              </a:spcAft>
            </a:pPr>
            <a:r>
              <a:rPr lang="en-US" altLang="en-US" sz="1800" dirty="0"/>
              <a:t>I: Brag about any of your organization’s demonstrable accomplishments</a:t>
            </a:r>
          </a:p>
          <a:p>
            <a:pPr eaLnBrk="1" hangingPunct="1">
              <a:spcBef>
                <a:spcPct val="0"/>
              </a:spcBef>
              <a:spcAft>
                <a:spcPts val="1200"/>
              </a:spcAft>
            </a:pPr>
            <a:endParaRPr lang="en-US" altLang="en-US" sz="1800" dirty="0"/>
          </a:p>
          <a:p>
            <a:pPr eaLnBrk="1" hangingPunct="1">
              <a:spcBef>
                <a:spcPct val="0"/>
              </a:spcBef>
              <a:spcAft>
                <a:spcPts val="1200"/>
              </a:spcAft>
            </a:pPr>
            <a:r>
              <a:rPr lang="en-US" altLang="en-US" sz="1800" dirty="0"/>
              <a:t>Throughout: Reference your “unscored” application package elements when relevant and to show consistency and support</a:t>
            </a:r>
          </a:p>
          <a:p>
            <a:pPr eaLnBrk="1" hangingPunct="1"/>
            <a:endParaRPr lang="en-US" altLang="en-US" sz="1800"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B4F2B-8DC7-908B-F3D8-08ED268BE113}"/>
            </a:ext>
          </a:extLst>
        </p:cNvPr>
        <p:cNvGrpSpPr/>
        <p:nvPr/>
      </p:nvGrpSpPr>
      <p:grpSpPr>
        <a:xfrm>
          <a:off x="0" y="0"/>
          <a:ext cx="0" cy="0"/>
          <a:chOff x="0" y="0"/>
          <a:chExt cx="0" cy="0"/>
        </a:xfrm>
      </p:grpSpPr>
      <p:sp>
        <p:nvSpPr>
          <p:cNvPr id="20483" name="Title 2">
            <a:extLst>
              <a:ext uri="{FF2B5EF4-FFF2-40B4-BE49-F238E27FC236}">
                <a16:creationId xmlns:a16="http://schemas.microsoft.com/office/drawing/2014/main" id="{27050392-3F46-06D9-1C70-8AB0FCA7927B}"/>
              </a:ext>
            </a:extLst>
          </p:cNvPr>
          <p:cNvSpPr>
            <a:spLocks noGrp="1"/>
          </p:cNvSpPr>
          <p:nvPr>
            <p:ph type="title"/>
          </p:nvPr>
        </p:nvSpPr>
        <p:spPr/>
        <p:txBody>
          <a:bodyPr/>
          <a:lstStyle/>
          <a:p>
            <a:pPr eaLnBrk="1" hangingPunct="1"/>
            <a:r>
              <a:rPr lang="en-US" altLang="en-US" dirty="0">
                <a:solidFill>
                  <a:schemeClr val="accent1"/>
                </a:solidFill>
              </a:rPr>
              <a:t>Appendices Directions</a:t>
            </a:r>
          </a:p>
        </p:txBody>
      </p:sp>
      <p:sp>
        <p:nvSpPr>
          <p:cNvPr id="4" name="Text Placeholder 3">
            <a:extLst>
              <a:ext uri="{FF2B5EF4-FFF2-40B4-BE49-F238E27FC236}">
                <a16:creationId xmlns:a16="http://schemas.microsoft.com/office/drawing/2014/main" id="{175B460F-6AE2-AD28-5085-71FEC14B590E}"/>
              </a:ext>
            </a:extLst>
          </p:cNvPr>
          <p:cNvSpPr>
            <a:spLocks noGrp="1"/>
          </p:cNvSpPr>
          <p:nvPr>
            <p:ph type="body" idx="1"/>
          </p:nvPr>
        </p:nvSpPr>
        <p:spPr/>
        <p:txBody>
          <a:bodyPr/>
          <a:lstStyle/>
          <a:p>
            <a:pPr>
              <a:defRPr/>
            </a:pPr>
            <a:r>
              <a:rPr lang="en-US" dirty="0"/>
              <a:t>Sections III and IV</a:t>
            </a:r>
          </a:p>
        </p:txBody>
      </p:sp>
    </p:spTree>
    <p:extLst>
      <p:ext uri="{BB962C8B-B14F-4D97-AF65-F5344CB8AC3E}">
        <p14:creationId xmlns:p14="http://schemas.microsoft.com/office/powerpoint/2010/main" val="2123211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l" eaLnBrk="1" hangingPunct="1"/>
            <a:r>
              <a:rPr lang="en-US" altLang="en-US" dirty="0">
                <a:solidFill>
                  <a:schemeClr val="accent1"/>
                </a:solidFill>
              </a:rPr>
              <a:t>Appendices</a:t>
            </a:r>
          </a:p>
        </p:txBody>
      </p:sp>
      <p:sp>
        <p:nvSpPr>
          <p:cNvPr id="3" name="Content Placeholder 2"/>
          <p:cNvSpPr>
            <a:spLocks noGrp="1"/>
          </p:cNvSpPr>
          <p:nvPr>
            <p:ph idx="1"/>
          </p:nvPr>
        </p:nvSpPr>
        <p:spPr/>
        <p:txBody>
          <a:bodyPr>
            <a:normAutofit fontScale="70000" lnSpcReduction="20000"/>
          </a:bodyPr>
          <a:lstStyle/>
          <a:p>
            <a:pPr eaLnBrk="1" fontAlgn="auto" hangingPunct="1">
              <a:spcAft>
                <a:spcPts val="0"/>
              </a:spcAft>
              <a:defRPr/>
            </a:pPr>
            <a:r>
              <a:rPr lang="en-US" sz="2800" dirty="0"/>
              <a:t>Appendices A, B, C, are required</a:t>
            </a:r>
          </a:p>
          <a:p>
            <a:pPr eaLnBrk="1" fontAlgn="auto" hangingPunct="1">
              <a:spcAft>
                <a:spcPts val="0"/>
              </a:spcAft>
              <a:defRPr/>
            </a:pPr>
            <a:r>
              <a:rPr lang="en-US" sz="2800" dirty="0"/>
              <a:t>Appendices D,E, F, G, H, I are optional</a:t>
            </a:r>
          </a:p>
          <a:p>
            <a:pPr eaLnBrk="1" fontAlgn="auto" hangingPunct="1">
              <a:spcAft>
                <a:spcPts val="0"/>
              </a:spcAft>
              <a:defRPr/>
            </a:pPr>
            <a:r>
              <a:rPr lang="en-US" sz="2800" dirty="0"/>
              <a:t>Appendices A – I </a:t>
            </a:r>
            <a:r>
              <a:rPr lang="en-US" sz="2800" dirty="0">
                <a:solidFill>
                  <a:srgbClr val="C00000"/>
                </a:solidFill>
              </a:rPr>
              <a:t>cannot exceed 35 pages.  </a:t>
            </a:r>
          </a:p>
          <a:p>
            <a:pPr eaLnBrk="1" fontAlgn="auto" hangingPunct="1">
              <a:spcAft>
                <a:spcPts val="0"/>
              </a:spcAft>
              <a:defRPr/>
            </a:pPr>
            <a:endParaRPr lang="en-US" sz="2800" dirty="0">
              <a:solidFill>
                <a:srgbClr val="C00000"/>
              </a:solidFill>
            </a:endParaRPr>
          </a:p>
          <a:p>
            <a:pPr eaLnBrk="1" fontAlgn="auto" hangingPunct="1">
              <a:spcAft>
                <a:spcPts val="0"/>
              </a:spcAft>
              <a:defRPr/>
            </a:pPr>
            <a:r>
              <a:rPr lang="en-US" sz="2800" dirty="0"/>
              <a:t>Appendix J is required and not included in the 35-page limit</a:t>
            </a:r>
          </a:p>
          <a:p>
            <a:pPr eaLnBrk="1" fontAlgn="auto" hangingPunct="1">
              <a:spcAft>
                <a:spcPts val="0"/>
              </a:spcAft>
              <a:defRPr/>
            </a:pPr>
            <a:endParaRPr lang="en-US" sz="2800" dirty="0"/>
          </a:p>
          <a:p>
            <a:pPr eaLnBrk="1" fontAlgn="auto" hangingPunct="1">
              <a:spcAft>
                <a:spcPts val="0"/>
              </a:spcAft>
              <a:defRPr/>
            </a:pPr>
            <a:r>
              <a:rPr lang="en-US" sz="2800" dirty="0"/>
              <a:t>Clearly label all with Appendix Letter given by DEED, even if you skip some Appendices/Letters</a:t>
            </a:r>
          </a:p>
          <a:p>
            <a:pPr eaLnBrk="1" fontAlgn="auto" hangingPunct="1">
              <a:spcAft>
                <a:spcPts val="0"/>
              </a:spcAft>
              <a:defRPr/>
            </a:pPr>
            <a:r>
              <a:rPr lang="en-US" sz="2800" dirty="0"/>
              <a:t>Don’t include additional documents</a:t>
            </a:r>
          </a:p>
          <a:p>
            <a:pPr eaLnBrk="1" fontAlgn="auto" hangingPunct="1">
              <a:spcAft>
                <a:spcPts val="0"/>
              </a:spcAft>
              <a:defRPr/>
            </a:pPr>
            <a:endParaRPr lang="en-US" sz="2800" dirty="0"/>
          </a:p>
          <a:p>
            <a:pPr eaLnBrk="1" fontAlgn="auto" hangingPunct="1">
              <a:spcAft>
                <a:spcPts val="0"/>
              </a:spcAft>
              <a:defRPr/>
            </a:pPr>
            <a:endParaRPr lang="en-US" sz="2800" dirty="0"/>
          </a:p>
          <a:p>
            <a:pPr eaLnBrk="1" fontAlgn="auto" hangingPunct="1">
              <a:spcAft>
                <a:spcPts val="0"/>
              </a:spcAft>
              <a:defRPr/>
            </a:pPr>
            <a:endParaRPr lang="en-US" sz="2800" dirty="0"/>
          </a:p>
          <a:p>
            <a:pPr marL="0" indent="0" eaLnBrk="1" fontAlgn="auto" hangingPunct="1">
              <a:spcAft>
                <a:spcPts val="0"/>
              </a:spcAft>
              <a:buNone/>
              <a:defRPr/>
            </a:pPr>
            <a:r>
              <a:rPr lang="en-US" sz="2800" b="1" dirty="0"/>
              <a:t>Tip: </a:t>
            </a:r>
            <a:r>
              <a:rPr lang="en-US" sz="2800" dirty="0"/>
              <a:t>With exception of Budget Narrative, keep the appendices short (1-2 pages)</a:t>
            </a:r>
          </a:p>
          <a:p>
            <a:pPr marL="0" indent="0" eaLnBrk="1" fontAlgn="auto" hangingPunct="1">
              <a:spcAft>
                <a:spcPts val="0"/>
              </a:spcAft>
              <a:buFont typeface="Wingdings 2" panose="05020102010507070707" pitchFamily="18" charset="2"/>
              <a:buNone/>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a:bodyPr>
          <a:lstStyle/>
          <a:p>
            <a:r>
              <a:rPr lang="en-US" altLang="en-US" sz="2800" dirty="0">
                <a:solidFill>
                  <a:schemeClr val="bg1"/>
                </a:solidFill>
              </a:rPr>
              <a:t>Appendix A: Budget and Budget Narrative </a:t>
            </a:r>
          </a:p>
        </p:txBody>
      </p:sp>
      <p:sp>
        <p:nvSpPr>
          <p:cNvPr id="2" name="Text Placeholder 1">
            <a:extLst>
              <a:ext uri="{FF2B5EF4-FFF2-40B4-BE49-F238E27FC236}">
                <a16:creationId xmlns:a16="http://schemas.microsoft.com/office/drawing/2014/main" id="{DEE2F436-885A-9D11-B23A-FCE78F9091C7}"/>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sz="1600" dirty="0"/>
              <a:t>Templates found on 21st CCLC webpage</a:t>
            </a:r>
          </a:p>
          <a:p>
            <a:pPr>
              <a:lnSpc>
                <a:spcPct val="100000"/>
              </a:lnSpc>
              <a:spcBef>
                <a:spcPts val="1200"/>
              </a:spcBef>
            </a:pPr>
            <a:r>
              <a:rPr lang="en-US" sz="1600" dirty="0"/>
              <a:t>For year one only</a:t>
            </a:r>
          </a:p>
          <a:p>
            <a:pPr>
              <a:lnSpc>
                <a:spcPct val="100000"/>
              </a:lnSpc>
              <a:spcBef>
                <a:spcPts val="1200"/>
              </a:spcBef>
            </a:pPr>
            <a:r>
              <a:rPr lang="en-US" sz="1600" dirty="0"/>
              <a:t>Consult Expenditures Information on pages 11 – 15 and pages 30 – 31</a:t>
            </a:r>
          </a:p>
          <a:p>
            <a:pPr>
              <a:lnSpc>
                <a:spcPct val="100000"/>
              </a:lnSpc>
              <a:spcBef>
                <a:spcPts val="1200"/>
              </a:spcBef>
            </a:pPr>
            <a:r>
              <a:rPr lang="en-US" sz="1600" dirty="0"/>
              <a:t>Follow formatting requirements on pages 53 - 54</a:t>
            </a:r>
          </a:p>
          <a:p>
            <a:pPr>
              <a:lnSpc>
                <a:spcPct val="100000"/>
              </a:lnSpc>
              <a:spcBef>
                <a:spcPts val="1200"/>
              </a:spcBef>
            </a:pPr>
            <a:r>
              <a:rPr lang="en-US" sz="1600" dirty="0"/>
              <a:t>10 points</a:t>
            </a:r>
          </a:p>
          <a:p>
            <a:pPr>
              <a:lnSpc>
                <a:spcPct val="100000"/>
              </a:lnSpc>
              <a:spcBef>
                <a:spcPts val="1200"/>
              </a:spcBef>
            </a:pPr>
            <a:r>
              <a:rPr lang="en-US" sz="1600" dirty="0"/>
              <a:t>(20 points)</a:t>
            </a:r>
          </a:p>
          <a:p>
            <a:pPr>
              <a:lnSpc>
                <a:spcPct val="100000"/>
              </a:lnSpc>
              <a:spcBef>
                <a:spcPts val="1200"/>
              </a:spcBef>
            </a:pPr>
            <a:endParaRPr lang="en-US" sz="1600" dirty="0"/>
          </a:p>
        </p:txBody>
      </p:sp>
      <p:sp>
        <p:nvSpPr>
          <p:cNvPr id="3" name="Content Placeholder 2"/>
          <p:cNvSpPr>
            <a:spLocks noGrp="1"/>
          </p:cNvSpPr>
          <p:nvPr>
            <p:ph idx="1"/>
          </p:nvPr>
        </p:nvSpPr>
        <p:spPr>
          <a:ln w="19050">
            <a:solidFill>
              <a:schemeClr val="accent1"/>
            </a:solidFill>
          </a:ln>
        </p:spPr>
        <p:txBody>
          <a:bodyPr>
            <a:noAutofit/>
          </a:bodyPr>
          <a:lstStyle/>
          <a:p>
            <a:pPr marL="0" indent="0">
              <a:lnSpc>
                <a:spcPct val="100000"/>
              </a:lnSpc>
              <a:spcBef>
                <a:spcPts val="0"/>
              </a:spcBef>
              <a:spcAft>
                <a:spcPts val="1200"/>
              </a:spcAft>
              <a:buNone/>
              <a:defRPr/>
            </a:pPr>
            <a:r>
              <a:rPr lang="en-US" sz="1800" dirty="0"/>
              <a:t>Should match the program the application described</a:t>
            </a:r>
          </a:p>
          <a:p>
            <a:pPr marL="0" indent="0">
              <a:lnSpc>
                <a:spcPct val="100000"/>
              </a:lnSpc>
              <a:spcBef>
                <a:spcPts val="0"/>
              </a:spcBef>
              <a:spcAft>
                <a:spcPts val="1200"/>
              </a:spcAft>
              <a:buNone/>
              <a:defRPr/>
            </a:pPr>
            <a:r>
              <a:rPr lang="en-US" sz="1800" dirty="0"/>
              <a:t>Provide very detailed budget narrative</a:t>
            </a:r>
          </a:p>
          <a:p>
            <a:pPr marL="0" indent="0">
              <a:lnSpc>
                <a:spcPct val="100000"/>
              </a:lnSpc>
              <a:spcBef>
                <a:spcPts val="0"/>
              </a:spcBef>
              <a:spcAft>
                <a:spcPts val="1200"/>
              </a:spcAft>
              <a:buNone/>
              <a:defRPr/>
            </a:pPr>
            <a:r>
              <a:rPr lang="en-US" sz="1800" dirty="0"/>
              <a:t>Be good steward; expenses should be reasonable and necessary; control cost per Regular Attendee and per “Participant Hour”</a:t>
            </a:r>
          </a:p>
          <a:p>
            <a:pPr marL="0" indent="0" eaLnBrk="1" fontAlgn="auto" hangingPunct="1">
              <a:lnSpc>
                <a:spcPct val="100000"/>
              </a:lnSpc>
              <a:spcBef>
                <a:spcPts val="0"/>
              </a:spcBef>
              <a:spcAft>
                <a:spcPts val="1200"/>
              </a:spcAft>
              <a:buNone/>
              <a:defRPr/>
            </a:pPr>
            <a:r>
              <a:rPr lang="en-US" sz="1800" dirty="0"/>
              <a:t>Allowable to briefly reference relevant in-kind, but detailed explanations and estimated dollar amounts should only go in the Optional Appendix E</a:t>
            </a:r>
          </a:p>
          <a:p>
            <a:pPr marL="0" indent="0" eaLnBrk="1" fontAlgn="auto" hangingPunct="1">
              <a:lnSpc>
                <a:spcPct val="100000"/>
              </a:lnSpc>
              <a:spcBef>
                <a:spcPts val="0"/>
              </a:spcBef>
              <a:spcAft>
                <a:spcPts val="1200"/>
              </a:spcAft>
              <a:buNone/>
              <a:defRPr/>
            </a:pPr>
            <a:endParaRPr lang="en-US" sz="1800" dirty="0"/>
          </a:p>
          <a:p>
            <a:pPr marL="0" indent="0">
              <a:lnSpc>
                <a:spcPct val="100000"/>
              </a:lnSpc>
              <a:spcBef>
                <a:spcPts val="0"/>
              </a:spcBef>
              <a:spcAft>
                <a:spcPts val="1200"/>
              </a:spcAft>
              <a:buNone/>
              <a:defRPr/>
            </a:pPr>
            <a:r>
              <a:rPr lang="en-US" sz="1800" b="1" dirty="0"/>
              <a:t>Tip: </a:t>
            </a:r>
            <a:r>
              <a:rPr lang="en-US" sz="1800" dirty="0"/>
              <a:t>Do a test print; cells can look fine on computer screen and then “cut off” when printed or turned to PDF</a:t>
            </a:r>
            <a:endParaRPr lang="en-US" sz="1400" dirty="0"/>
          </a:p>
          <a:p>
            <a:pPr eaLnBrk="1" fontAlgn="auto" hangingPunct="1">
              <a:lnSpc>
                <a:spcPct val="120000"/>
              </a:lnSpc>
              <a:spcBef>
                <a:spcPts val="0"/>
              </a:spcBef>
              <a:spcAft>
                <a:spcPts val="600"/>
              </a:spcAft>
              <a:defRPr/>
            </a:pPr>
            <a:endParaRPr lang="en-US"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D18BB-EE7E-A93C-B4EA-49EF8D6E97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5217F4-52E9-F442-0894-3046A52B5142}"/>
              </a:ext>
            </a:extLst>
          </p:cNvPr>
          <p:cNvSpPr>
            <a:spLocks noGrp="1"/>
          </p:cNvSpPr>
          <p:nvPr>
            <p:ph type="title"/>
          </p:nvPr>
        </p:nvSpPr>
        <p:spPr>
          <a:xfrm>
            <a:off x="6412230" y="685800"/>
            <a:ext cx="2400300" cy="838200"/>
          </a:xfrm>
        </p:spPr>
        <p:txBody>
          <a:bodyPr>
            <a:normAutofit fontScale="90000"/>
          </a:bodyPr>
          <a:lstStyle/>
          <a:p>
            <a:r>
              <a:rPr lang="en-US" dirty="0">
                <a:solidFill>
                  <a:schemeClr val="accent1"/>
                </a:solidFill>
              </a:rPr>
              <a:t>Budget and Budget Narrative Template</a:t>
            </a:r>
          </a:p>
        </p:txBody>
      </p:sp>
      <p:sp>
        <p:nvSpPr>
          <p:cNvPr id="6" name="Text Placeholder 5">
            <a:extLst>
              <a:ext uri="{FF2B5EF4-FFF2-40B4-BE49-F238E27FC236}">
                <a16:creationId xmlns:a16="http://schemas.microsoft.com/office/drawing/2014/main" id="{AD3DDDCA-229D-9F83-8D3B-E0CD05325098}"/>
              </a:ext>
            </a:extLst>
          </p:cNvPr>
          <p:cNvSpPr>
            <a:spLocks noGrp="1"/>
          </p:cNvSpPr>
          <p:nvPr>
            <p:ph type="body" sz="half" idx="2"/>
          </p:nvPr>
        </p:nvSpPr>
        <p:spPr>
          <a:xfrm>
            <a:off x="6412230" y="1676400"/>
            <a:ext cx="2503170" cy="4038600"/>
          </a:xfrm>
          <a:ln w="19050">
            <a:solidFill>
              <a:schemeClr val="accent1"/>
            </a:solidFill>
          </a:ln>
        </p:spPr>
        <p:txBody>
          <a:bodyPr>
            <a:normAutofit/>
          </a:bodyPr>
          <a:lstStyle/>
          <a:p>
            <a:pPr marL="285750" indent="-285750">
              <a:buFont typeface="Arial" panose="020B0604020202020204" pitchFamily="34" charset="0"/>
              <a:buChar char="•"/>
              <a:defRPr/>
            </a:pPr>
            <a:r>
              <a:rPr lang="en-US" sz="1400" dirty="0"/>
              <a:t>Complete the Budget Narrative first/only. Fill in white unlocked cells only. Will automatically transfer to Budget</a:t>
            </a:r>
          </a:p>
          <a:p>
            <a:pPr marL="285750" indent="-285750">
              <a:buFont typeface="Arial" panose="020B0604020202020204" pitchFamily="34" charset="0"/>
              <a:buChar char="•"/>
              <a:defRPr/>
            </a:pPr>
            <a:r>
              <a:rPr lang="en-US" sz="1400" dirty="0"/>
              <a:t>Don’t break the formulas. Google sheets auto-unlocks, so it easy to break the formulas.</a:t>
            </a:r>
          </a:p>
          <a:p>
            <a:pPr marL="285750" indent="-285750">
              <a:buFont typeface="Arial" panose="020B0604020202020204" pitchFamily="34" charset="0"/>
              <a:buChar char="•"/>
              <a:defRPr/>
            </a:pPr>
            <a:r>
              <a:rPr lang="en-US" sz="1400" dirty="0"/>
              <a:t>Check to make sure numbers add correctly down and across</a:t>
            </a:r>
          </a:p>
          <a:p>
            <a:pPr marL="285750" indent="-285750">
              <a:buFont typeface="Arial" panose="020B0604020202020204" pitchFamily="34" charset="0"/>
              <a:buChar char="•"/>
              <a:defRPr/>
            </a:pPr>
            <a:r>
              <a:rPr lang="en-US" sz="1400" dirty="0"/>
              <a:t>If need to unlock “Budget and Budget Narrative Template” in Excel the password is 21cclc</a:t>
            </a:r>
          </a:p>
          <a:p>
            <a:pPr marL="285750" indent="-285750">
              <a:buFont typeface="Arial" panose="020B0604020202020204" pitchFamily="34" charset="0"/>
              <a:buChar char="•"/>
              <a:defRPr/>
            </a:pPr>
            <a:endParaRPr lang="en-US" sz="1400" dirty="0"/>
          </a:p>
        </p:txBody>
      </p:sp>
      <p:pic>
        <p:nvPicPr>
          <p:cNvPr id="5" name="Picture 4" descr="screenshot of budget narrative">
            <a:extLst>
              <a:ext uri="{FF2B5EF4-FFF2-40B4-BE49-F238E27FC236}">
                <a16:creationId xmlns:a16="http://schemas.microsoft.com/office/drawing/2014/main" id="{C675014E-5605-B92B-F459-F4253EC96011}"/>
              </a:ext>
            </a:extLst>
          </p:cNvPr>
          <p:cNvPicPr>
            <a:picLocks noChangeAspect="1"/>
          </p:cNvPicPr>
          <p:nvPr/>
        </p:nvPicPr>
        <p:blipFill>
          <a:blip r:embed="rId2"/>
          <a:stretch>
            <a:fillRect/>
          </a:stretch>
        </p:blipFill>
        <p:spPr>
          <a:xfrm>
            <a:off x="762001" y="533400"/>
            <a:ext cx="30019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creenshot of budget ">
            <a:extLst>
              <a:ext uri="{FF2B5EF4-FFF2-40B4-BE49-F238E27FC236}">
                <a16:creationId xmlns:a16="http://schemas.microsoft.com/office/drawing/2014/main" id="{44B07D03-7FD8-1904-0B79-9014130B16C3}"/>
              </a:ext>
            </a:extLst>
          </p:cNvPr>
          <p:cNvPicPr>
            <a:picLocks noChangeAspect="1"/>
          </p:cNvPicPr>
          <p:nvPr/>
        </p:nvPicPr>
        <p:blipFill>
          <a:blip r:embed="rId3"/>
          <a:stretch>
            <a:fillRect/>
          </a:stretch>
        </p:blipFill>
        <p:spPr>
          <a:xfrm>
            <a:off x="3048000" y="3048000"/>
            <a:ext cx="2639671" cy="2941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2079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BB565-7CDE-E3AD-501F-D38A79A72B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B7D905-2B44-A188-7416-EF7DCBE18F5A}"/>
              </a:ext>
            </a:extLst>
          </p:cNvPr>
          <p:cNvSpPr>
            <a:spLocks noGrp="1"/>
          </p:cNvSpPr>
          <p:nvPr>
            <p:ph type="title"/>
          </p:nvPr>
        </p:nvSpPr>
        <p:spPr>
          <a:xfrm>
            <a:off x="6412230" y="685800"/>
            <a:ext cx="2400300" cy="838200"/>
          </a:xfrm>
        </p:spPr>
        <p:txBody>
          <a:bodyPr>
            <a:normAutofit fontScale="90000"/>
          </a:bodyPr>
          <a:lstStyle/>
          <a:p>
            <a:r>
              <a:rPr lang="en-US" dirty="0">
                <a:solidFill>
                  <a:schemeClr val="accent1"/>
                </a:solidFill>
              </a:rPr>
              <a:t>Budget and Budget Narrative Template printing</a:t>
            </a:r>
          </a:p>
        </p:txBody>
      </p:sp>
      <p:sp>
        <p:nvSpPr>
          <p:cNvPr id="6" name="Text Placeholder 5">
            <a:extLst>
              <a:ext uri="{FF2B5EF4-FFF2-40B4-BE49-F238E27FC236}">
                <a16:creationId xmlns:a16="http://schemas.microsoft.com/office/drawing/2014/main" id="{0A10CD0D-9142-9B7F-DE27-0009D5C598C8}"/>
              </a:ext>
            </a:extLst>
          </p:cNvPr>
          <p:cNvSpPr>
            <a:spLocks noGrp="1"/>
          </p:cNvSpPr>
          <p:nvPr>
            <p:ph type="body" sz="half" idx="2"/>
          </p:nvPr>
        </p:nvSpPr>
        <p:spPr>
          <a:xfrm>
            <a:off x="6412230" y="1676400"/>
            <a:ext cx="2503170" cy="4038600"/>
          </a:xfrm>
          <a:ln w="19050">
            <a:solidFill>
              <a:schemeClr val="accent1"/>
            </a:solidFill>
          </a:ln>
        </p:spPr>
        <p:txBody>
          <a:bodyPr>
            <a:normAutofit/>
          </a:bodyPr>
          <a:lstStyle/>
          <a:p>
            <a:pPr marL="285750" indent="-285750">
              <a:lnSpc>
                <a:spcPct val="100000"/>
              </a:lnSpc>
              <a:spcBef>
                <a:spcPts val="0"/>
              </a:spcBef>
              <a:spcAft>
                <a:spcPts val="1200"/>
              </a:spcAft>
              <a:buFont typeface="Arial" panose="020B0604020202020204" pitchFamily="34" charset="0"/>
              <a:buChar char="•"/>
              <a:defRPr/>
            </a:pPr>
            <a:r>
              <a:rPr lang="en-US" sz="1400" dirty="0"/>
              <a:t>Columns of Budget Narrative should all fit on one page, but the rows should continue over many pages</a:t>
            </a:r>
          </a:p>
          <a:p>
            <a:pPr marL="285750" indent="-285750">
              <a:lnSpc>
                <a:spcPct val="100000"/>
              </a:lnSpc>
              <a:spcBef>
                <a:spcPts val="0"/>
              </a:spcBef>
              <a:spcAft>
                <a:spcPts val="1200"/>
              </a:spcAft>
              <a:buFont typeface="Arial" panose="020B0604020202020204" pitchFamily="34" charset="0"/>
              <a:buChar char="•"/>
              <a:defRPr/>
            </a:pPr>
            <a:r>
              <a:rPr lang="en-US" sz="1400" dirty="0"/>
              <a:t>Don’t select scaling that fits entire budget narrative to one page</a:t>
            </a:r>
          </a:p>
          <a:p>
            <a:pPr>
              <a:defRPr/>
            </a:pPr>
            <a:endParaRPr lang="en-US" sz="1400" dirty="0"/>
          </a:p>
        </p:txBody>
      </p:sp>
      <p:pic>
        <p:nvPicPr>
          <p:cNvPr id="3" name="Picture 2" descr="screenshot of print options ">
            <a:extLst>
              <a:ext uri="{FF2B5EF4-FFF2-40B4-BE49-F238E27FC236}">
                <a16:creationId xmlns:a16="http://schemas.microsoft.com/office/drawing/2014/main" id="{C367C638-A5D3-FBFE-D43F-5DE84A9C3CC7}"/>
              </a:ext>
            </a:extLst>
          </p:cNvPr>
          <p:cNvPicPr>
            <a:picLocks noChangeAspect="1"/>
          </p:cNvPicPr>
          <p:nvPr/>
        </p:nvPicPr>
        <p:blipFill>
          <a:blip r:embed="rId2"/>
          <a:stretch>
            <a:fillRect/>
          </a:stretch>
        </p:blipFill>
        <p:spPr>
          <a:xfrm>
            <a:off x="1905000" y="1150482"/>
            <a:ext cx="2527957" cy="4564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1" descr="Circle on screenshot of print options selecting &quot;fit all columns on one page&quot;">
            <a:extLst>
              <a:ext uri="{FF2B5EF4-FFF2-40B4-BE49-F238E27FC236}">
                <a16:creationId xmlns:a16="http://schemas.microsoft.com/office/drawing/2014/main" id="{96DABD99-E4F5-D992-C107-4EA5504C6502}"/>
              </a:ext>
            </a:extLst>
          </p:cNvPr>
          <p:cNvSpPr/>
          <p:nvPr/>
        </p:nvSpPr>
        <p:spPr>
          <a:xfrm>
            <a:off x="2286000" y="4979437"/>
            <a:ext cx="1524000" cy="762000"/>
          </a:xfrm>
          <a:prstGeom prst="ellipse">
            <a:avLst/>
          </a:pr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408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CBFA-0206-03C6-BF95-850645444C41}"/>
            </a:ext>
          </a:extLst>
        </p:cNvPr>
        <p:cNvGrpSpPr/>
        <p:nvPr/>
      </p:nvGrpSpPr>
      <p:grpSpPr>
        <a:xfrm>
          <a:off x="0" y="0"/>
          <a:ext cx="0" cy="0"/>
          <a:chOff x="0" y="0"/>
          <a:chExt cx="0" cy="0"/>
        </a:xfrm>
      </p:grpSpPr>
      <p:sp>
        <p:nvSpPr>
          <p:cNvPr id="49154" name="Title 1">
            <a:extLst>
              <a:ext uri="{FF2B5EF4-FFF2-40B4-BE49-F238E27FC236}">
                <a16:creationId xmlns:a16="http://schemas.microsoft.com/office/drawing/2014/main" id="{FD87480D-8373-9B4C-A098-A35F0C21A29C}"/>
              </a:ext>
            </a:extLst>
          </p:cNvPr>
          <p:cNvSpPr>
            <a:spLocks noGrp="1"/>
          </p:cNvSpPr>
          <p:nvPr>
            <p:ph type="title"/>
          </p:nvPr>
        </p:nvSpPr>
        <p:spPr/>
        <p:txBody>
          <a:bodyPr/>
          <a:lstStyle/>
          <a:p>
            <a:pPr algn="l"/>
            <a:r>
              <a:rPr lang="en-US" altLang="en-US" dirty="0">
                <a:solidFill>
                  <a:schemeClr val="accent1"/>
                </a:solidFill>
              </a:rPr>
              <a:t>Example of bad budget formatting</a:t>
            </a:r>
          </a:p>
        </p:txBody>
      </p:sp>
      <p:pic>
        <p:nvPicPr>
          <p:cNvPr id="4" name="Picture 3" descr="Screenshot of badly formatted budget narrative that has no line breaks within spending category">
            <a:extLst>
              <a:ext uri="{FF2B5EF4-FFF2-40B4-BE49-F238E27FC236}">
                <a16:creationId xmlns:a16="http://schemas.microsoft.com/office/drawing/2014/main" id="{684BD96D-9C4F-B823-E5BF-20B56A84C55B}"/>
              </a:ext>
            </a:extLst>
          </p:cNvPr>
          <p:cNvPicPr>
            <a:picLocks noChangeAspect="1"/>
          </p:cNvPicPr>
          <p:nvPr/>
        </p:nvPicPr>
        <p:blipFill>
          <a:blip r:embed="rId2"/>
          <a:stretch>
            <a:fillRect/>
          </a:stretch>
        </p:blipFill>
        <p:spPr>
          <a:xfrm>
            <a:off x="5943600" y="3593372"/>
            <a:ext cx="1898347" cy="1740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creenshot of badly formatted budget narrative where the cells cut off the content">
            <a:extLst>
              <a:ext uri="{FF2B5EF4-FFF2-40B4-BE49-F238E27FC236}">
                <a16:creationId xmlns:a16="http://schemas.microsoft.com/office/drawing/2014/main" id="{FC3879CF-E9FB-673A-C963-DD8F14E42A20}"/>
              </a:ext>
            </a:extLst>
          </p:cNvPr>
          <p:cNvPicPr>
            <a:picLocks noChangeAspect="1"/>
          </p:cNvPicPr>
          <p:nvPr/>
        </p:nvPicPr>
        <p:blipFill>
          <a:blip r:embed="rId3"/>
          <a:stretch>
            <a:fillRect/>
          </a:stretch>
        </p:blipFill>
        <p:spPr>
          <a:xfrm>
            <a:off x="4625274" y="1431558"/>
            <a:ext cx="3890076" cy="1879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creenshot of badly formatted budget narrative that has no line breaks within spending category">
            <a:extLst>
              <a:ext uri="{FF2B5EF4-FFF2-40B4-BE49-F238E27FC236}">
                <a16:creationId xmlns:a16="http://schemas.microsoft.com/office/drawing/2014/main" id="{56D3B6B6-AD2C-5F6D-2E3A-541E36123EC3}"/>
              </a:ext>
            </a:extLst>
          </p:cNvPr>
          <p:cNvPicPr>
            <a:picLocks noChangeAspect="1"/>
          </p:cNvPicPr>
          <p:nvPr/>
        </p:nvPicPr>
        <p:blipFill>
          <a:blip r:embed="rId4"/>
          <a:stretch>
            <a:fillRect/>
          </a:stretch>
        </p:blipFill>
        <p:spPr>
          <a:xfrm>
            <a:off x="713448" y="1905000"/>
            <a:ext cx="4114799"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170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altLang="en-US" dirty="0">
                <a:solidFill>
                  <a:schemeClr val="accent1"/>
                </a:solidFill>
              </a:rPr>
              <a:t>Before we get started…</a:t>
            </a:r>
          </a:p>
        </p:txBody>
      </p:sp>
      <p:sp>
        <p:nvSpPr>
          <p:cNvPr id="2" name="Content Placeholder 2"/>
          <p:cNvSpPr>
            <a:spLocks noGrp="1"/>
          </p:cNvSpPr>
          <p:nvPr>
            <p:ph idx="1"/>
          </p:nvPr>
        </p:nvSpPr>
        <p:spPr/>
        <p:txBody>
          <a:bodyPr>
            <a:normAutofit lnSpcReduction="10000"/>
          </a:bodyPr>
          <a:lstStyle/>
          <a:p>
            <a:pPr>
              <a:spcBef>
                <a:spcPts val="0"/>
              </a:spcBef>
              <a:spcAft>
                <a:spcPts val="1200"/>
              </a:spcAft>
              <a:defRPr/>
            </a:pPr>
            <a:r>
              <a:rPr lang="en-US" altLang="en-US" dirty="0"/>
              <a:t>This is being recorded </a:t>
            </a:r>
          </a:p>
          <a:p>
            <a:pPr>
              <a:spcBef>
                <a:spcPts val="0"/>
              </a:spcBef>
              <a:spcAft>
                <a:spcPts val="1200"/>
              </a:spcAft>
              <a:defRPr/>
            </a:pPr>
            <a:r>
              <a:rPr lang="en-US" altLang="en-US" dirty="0"/>
              <a:t>Keep microphone off or telephone muted</a:t>
            </a:r>
          </a:p>
          <a:p>
            <a:pPr eaLnBrk="1" hangingPunct="1">
              <a:spcBef>
                <a:spcPts val="0"/>
              </a:spcBef>
              <a:spcAft>
                <a:spcPts val="1200"/>
              </a:spcAft>
              <a:defRPr/>
            </a:pPr>
            <a:r>
              <a:rPr lang="en-US" altLang="en-US" dirty="0"/>
              <a:t>I will try to pause between major topics for questions</a:t>
            </a:r>
          </a:p>
          <a:p>
            <a:pPr>
              <a:spcBef>
                <a:spcPts val="0"/>
              </a:spcBef>
              <a:spcAft>
                <a:spcPts val="1200"/>
              </a:spcAft>
              <a:defRPr/>
            </a:pPr>
            <a:r>
              <a:rPr lang="en-US" altLang="en-US" dirty="0"/>
              <a:t>Ask </a:t>
            </a:r>
            <a:r>
              <a:rPr lang="en-US" altLang="en-US" b="1" dirty="0"/>
              <a:t>generalized questions </a:t>
            </a:r>
            <a:r>
              <a:rPr lang="en-US" altLang="en-US" dirty="0"/>
              <a:t>relevant to entities other than yourself</a:t>
            </a:r>
          </a:p>
          <a:p>
            <a:pPr eaLnBrk="1" hangingPunct="1">
              <a:spcBef>
                <a:spcPts val="0"/>
              </a:spcBef>
              <a:spcAft>
                <a:spcPts val="1200"/>
              </a:spcAft>
              <a:defRPr/>
            </a:pPr>
            <a:r>
              <a:rPr lang="en-US" altLang="en-US" dirty="0"/>
              <a:t>If you have a question—</a:t>
            </a:r>
          </a:p>
          <a:p>
            <a:pPr lvl="1">
              <a:spcBef>
                <a:spcPts val="0"/>
              </a:spcBef>
              <a:spcAft>
                <a:spcPts val="1200"/>
              </a:spcAft>
              <a:buFont typeface="Courier New" panose="02070309020205020404" pitchFamily="49" charset="0"/>
              <a:buChar char="o"/>
              <a:defRPr/>
            </a:pPr>
            <a:r>
              <a:rPr lang="en-US" altLang="en-US" dirty="0"/>
              <a:t>Write in the chat and/or</a:t>
            </a:r>
          </a:p>
          <a:p>
            <a:pPr lvl="1">
              <a:spcBef>
                <a:spcPts val="0"/>
              </a:spcBef>
              <a:spcAft>
                <a:spcPts val="1200"/>
              </a:spcAft>
              <a:buFont typeface="Courier New" panose="02070309020205020404" pitchFamily="49" charset="0"/>
              <a:buChar char="o"/>
              <a:defRPr/>
            </a:pPr>
            <a:r>
              <a:rPr lang="en-US" altLang="en-US" dirty="0"/>
              <a:t>Raise hand</a:t>
            </a:r>
          </a:p>
          <a:p>
            <a:pPr lvl="1">
              <a:spcBef>
                <a:spcPts val="0"/>
              </a:spcBef>
              <a:spcAft>
                <a:spcPts val="1200"/>
              </a:spcAft>
              <a:buFont typeface="Courier New" panose="02070309020205020404" pitchFamily="49" charset="0"/>
              <a:buChar char="o"/>
              <a:defRPr/>
            </a:pPr>
            <a:r>
              <a:rPr lang="en-US" altLang="en-US" dirty="0"/>
              <a:t>If only on phone line, wait for pause and then state “I have a question”</a:t>
            </a:r>
          </a:p>
          <a:p>
            <a:pPr>
              <a:spcBef>
                <a:spcPts val="0"/>
              </a:spcBef>
              <a:spcAft>
                <a:spcPts val="1200"/>
              </a:spcAft>
              <a:defRPr/>
            </a:pPr>
            <a:endParaRPr lang="en-US" dirty="0"/>
          </a:p>
          <a:p>
            <a:pPr eaLnBrk="1" hangingPunct="1">
              <a:spcBef>
                <a:spcPts val="0"/>
              </a:spcBef>
              <a:spcAft>
                <a:spcPts val="1200"/>
              </a:spcAft>
              <a:defRPr/>
            </a:pPr>
            <a:endParaRPr lang="en-US" altLang="en-US" dirty="0"/>
          </a:p>
          <a:p>
            <a:pPr eaLnBrk="1" hangingPunct="1">
              <a:defRPr/>
            </a:pPr>
            <a:endParaRPr lang="en-US" altLang="en-US" sz="2800" dirty="0"/>
          </a:p>
          <a:p>
            <a:pPr eaLnBrk="1" hangingPunct="1">
              <a:defRPr/>
            </a:pPr>
            <a:endParaRPr lang="en-US" altLang="en-US" sz="2800" dirty="0"/>
          </a:p>
          <a:p>
            <a:pPr eaLnBrk="1" hangingPunct="1">
              <a:defRPr/>
            </a:pPr>
            <a:endParaRPr lang="en-US" altLang="en-US" dirty="0"/>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fontScale="90000"/>
          </a:bodyPr>
          <a:lstStyle/>
          <a:p>
            <a:r>
              <a:rPr lang="en-US" altLang="en-US" sz="4000" dirty="0">
                <a:solidFill>
                  <a:schemeClr val="bg1"/>
                </a:solidFill>
              </a:rPr>
              <a:t>Appendix B: Letter from Principal(s)</a:t>
            </a:r>
          </a:p>
        </p:txBody>
      </p:sp>
      <p:sp>
        <p:nvSpPr>
          <p:cNvPr id="2" name="Text Placeholder 1">
            <a:extLst>
              <a:ext uri="{FF2B5EF4-FFF2-40B4-BE49-F238E27FC236}">
                <a16:creationId xmlns:a16="http://schemas.microsoft.com/office/drawing/2014/main" id="{260D218C-2DFB-56C7-9DEA-ED8149AD6AD5}"/>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sz="1600" dirty="0"/>
              <a:t>No Form </a:t>
            </a:r>
          </a:p>
          <a:p>
            <a:pPr>
              <a:lnSpc>
                <a:spcPct val="100000"/>
              </a:lnSpc>
              <a:spcBef>
                <a:spcPts val="1200"/>
              </a:spcBef>
            </a:pPr>
            <a:r>
              <a:rPr lang="en-US" sz="1600" dirty="0"/>
              <a:t>Attach one letter per school to be served</a:t>
            </a:r>
          </a:p>
          <a:p>
            <a:pPr>
              <a:lnSpc>
                <a:spcPct val="100000"/>
              </a:lnSpc>
              <a:spcBef>
                <a:spcPts val="1200"/>
              </a:spcBef>
            </a:pPr>
            <a:r>
              <a:rPr lang="en-US" sz="1600" dirty="0"/>
              <a:t>Signed</a:t>
            </a:r>
          </a:p>
          <a:p>
            <a:pPr>
              <a:lnSpc>
                <a:spcPct val="100000"/>
              </a:lnSpc>
              <a:spcBef>
                <a:spcPts val="1200"/>
              </a:spcBef>
            </a:pPr>
            <a:r>
              <a:rPr lang="en-US" sz="1600" dirty="0"/>
              <a:t>10 points total</a:t>
            </a:r>
          </a:p>
          <a:p>
            <a:pPr>
              <a:lnSpc>
                <a:spcPct val="100000"/>
              </a:lnSpc>
              <a:spcBef>
                <a:spcPts val="1200"/>
              </a:spcBef>
            </a:pPr>
            <a:endParaRPr lang="en-US" sz="1600" dirty="0"/>
          </a:p>
        </p:txBody>
      </p:sp>
      <p:sp>
        <p:nvSpPr>
          <p:cNvPr id="3" name="Content Placeholder 2"/>
          <p:cNvSpPr>
            <a:spLocks noGrp="1"/>
          </p:cNvSpPr>
          <p:nvPr>
            <p:ph idx="1"/>
          </p:nvPr>
        </p:nvSpPr>
        <p:spPr>
          <a:ln w="19050">
            <a:solidFill>
              <a:schemeClr val="accent1"/>
            </a:solidFill>
          </a:ln>
        </p:spPr>
        <p:txBody>
          <a:bodyPr>
            <a:noAutofit/>
          </a:bodyPr>
          <a:lstStyle/>
          <a:p>
            <a:pPr marL="0" indent="0">
              <a:lnSpc>
                <a:spcPct val="120000"/>
              </a:lnSpc>
              <a:spcBef>
                <a:spcPts val="0"/>
              </a:spcBef>
              <a:spcAft>
                <a:spcPts val="600"/>
              </a:spcAft>
              <a:buNone/>
              <a:defRPr/>
            </a:pPr>
            <a:r>
              <a:rPr lang="en-US" sz="2000" dirty="0"/>
              <a:t>Suggested topics are on page 31</a:t>
            </a:r>
          </a:p>
          <a:p>
            <a:pPr marL="0" indent="0" eaLnBrk="1" fontAlgn="auto" hangingPunct="1">
              <a:lnSpc>
                <a:spcPct val="120000"/>
              </a:lnSpc>
              <a:spcBef>
                <a:spcPts val="0"/>
              </a:spcBef>
              <a:spcAft>
                <a:spcPts val="600"/>
              </a:spcAft>
              <a:buNone/>
              <a:defRPr/>
            </a:pPr>
            <a:endParaRPr lang="en-US" sz="2000" dirty="0"/>
          </a:p>
          <a:p>
            <a:pPr marL="0" indent="0" eaLnBrk="1" fontAlgn="auto" hangingPunct="1">
              <a:lnSpc>
                <a:spcPct val="120000"/>
              </a:lnSpc>
              <a:spcBef>
                <a:spcPts val="0"/>
              </a:spcBef>
              <a:spcAft>
                <a:spcPts val="1200"/>
              </a:spcAft>
              <a:buNone/>
              <a:defRPr/>
            </a:pPr>
            <a:r>
              <a:rPr lang="en-US" sz="2000" b="1" dirty="0"/>
              <a:t>Tip: </a:t>
            </a:r>
            <a:r>
              <a:rPr lang="en-US" sz="2000" dirty="0"/>
              <a:t>This will hopefully align with section A of the Application Narrative</a:t>
            </a:r>
          </a:p>
          <a:p>
            <a:pPr marL="0" indent="0" eaLnBrk="1" fontAlgn="auto" hangingPunct="1">
              <a:lnSpc>
                <a:spcPct val="120000"/>
              </a:lnSpc>
              <a:spcBef>
                <a:spcPts val="0"/>
              </a:spcBef>
              <a:spcAft>
                <a:spcPts val="1200"/>
              </a:spcAft>
              <a:buNone/>
              <a:defRPr/>
            </a:pPr>
            <a:r>
              <a:rPr lang="en-US" sz="2000" b="1" dirty="0"/>
              <a:t>Tip: </a:t>
            </a:r>
            <a:r>
              <a:rPr lang="en-US" sz="2000" dirty="0"/>
              <a:t>Meet with the principal(s) and school(s) early in the process</a:t>
            </a:r>
          </a:p>
          <a:p>
            <a:pPr marL="0" indent="0" eaLnBrk="1" fontAlgn="auto" hangingPunct="1">
              <a:lnSpc>
                <a:spcPct val="120000"/>
              </a:lnSpc>
              <a:spcBef>
                <a:spcPts val="0"/>
              </a:spcBef>
              <a:spcAft>
                <a:spcPts val="1200"/>
              </a:spcAft>
              <a:buNone/>
              <a:defRPr/>
            </a:pPr>
            <a:r>
              <a:rPr lang="en-US" sz="2000" b="1" dirty="0"/>
              <a:t>Tip: </a:t>
            </a:r>
            <a:r>
              <a:rPr lang="en-US" sz="2000" dirty="0"/>
              <a:t>If a school is not interested or does not demonstrate support for being served by this grant, do not pursue funding to do so</a:t>
            </a:r>
          </a:p>
        </p:txBody>
      </p:sp>
    </p:spTree>
    <p:extLst>
      <p:ext uri="{BB962C8B-B14F-4D97-AF65-F5344CB8AC3E}">
        <p14:creationId xmlns:p14="http://schemas.microsoft.com/office/powerpoint/2010/main" val="3259406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fontScale="90000"/>
          </a:bodyPr>
          <a:lstStyle/>
          <a:p>
            <a:r>
              <a:rPr lang="en-US" altLang="en-US" sz="4000" dirty="0">
                <a:solidFill>
                  <a:schemeClr val="bg1"/>
                </a:solidFill>
              </a:rPr>
              <a:t>Appendix C: MOU for key partnership</a:t>
            </a:r>
          </a:p>
        </p:txBody>
      </p:sp>
      <p:sp>
        <p:nvSpPr>
          <p:cNvPr id="2" name="Text Placeholder 1">
            <a:extLst>
              <a:ext uri="{FF2B5EF4-FFF2-40B4-BE49-F238E27FC236}">
                <a16:creationId xmlns:a16="http://schemas.microsoft.com/office/drawing/2014/main" id="{75799B3A-70DE-36D9-12AF-CE17C37CC103}"/>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sz="1600" dirty="0"/>
              <a:t>No Form</a:t>
            </a:r>
          </a:p>
          <a:p>
            <a:pPr>
              <a:lnSpc>
                <a:spcPct val="100000"/>
              </a:lnSpc>
              <a:spcBef>
                <a:spcPts val="1200"/>
              </a:spcBef>
            </a:pPr>
            <a:r>
              <a:rPr lang="en-US" sz="1600" dirty="0"/>
              <a:t>Articulate commitments and expectations</a:t>
            </a:r>
          </a:p>
          <a:p>
            <a:pPr>
              <a:lnSpc>
                <a:spcPct val="100000"/>
              </a:lnSpc>
              <a:spcBef>
                <a:spcPts val="1200"/>
              </a:spcBef>
            </a:pPr>
            <a:r>
              <a:rPr lang="en-US" sz="1600" dirty="0"/>
              <a:t>Signed</a:t>
            </a:r>
          </a:p>
          <a:p>
            <a:pPr>
              <a:lnSpc>
                <a:spcPct val="100000"/>
              </a:lnSpc>
              <a:spcBef>
                <a:spcPts val="1200"/>
              </a:spcBef>
            </a:pPr>
            <a:r>
              <a:rPr lang="en-US" sz="1600" dirty="0"/>
              <a:t>Non-binding</a:t>
            </a:r>
          </a:p>
          <a:p>
            <a:pPr>
              <a:lnSpc>
                <a:spcPct val="100000"/>
              </a:lnSpc>
              <a:spcBef>
                <a:spcPts val="1200"/>
              </a:spcBef>
            </a:pPr>
            <a:endParaRPr lang="en-US" sz="1600" dirty="0"/>
          </a:p>
        </p:txBody>
      </p:sp>
      <p:sp>
        <p:nvSpPr>
          <p:cNvPr id="3" name="Content Placeholder 2"/>
          <p:cNvSpPr>
            <a:spLocks noGrp="1"/>
          </p:cNvSpPr>
          <p:nvPr>
            <p:ph idx="1"/>
          </p:nvPr>
        </p:nvSpPr>
        <p:spPr>
          <a:xfrm>
            <a:off x="3887390" y="987426"/>
            <a:ext cx="4723209" cy="4873625"/>
          </a:xfrm>
          <a:ln w="19050">
            <a:solidFill>
              <a:schemeClr val="accent1"/>
            </a:solidFill>
          </a:ln>
        </p:spPr>
        <p:txBody>
          <a:bodyPr>
            <a:noAutofit/>
          </a:bodyPr>
          <a:lstStyle/>
          <a:p>
            <a:pPr marL="0" indent="0">
              <a:lnSpc>
                <a:spcPct val="120000"/>
              </a:lnSpc>
              <a:spcBef>
                <a:spcPts val="0"/>
              </a:spcBef>
              <a:spcAft>
                <a:spcPts val="600"/>
              </a:spcAft>
              <a:buNone/>
              <a:defRPr/>
            </a:pPr>
            <a:r>
              <a:rPr lang="en-US" sz="2000" dirty="0"/>
              <a:t>If you attach additional MOUs, they belong in Appendix F</a:t>
            </a:r>
          </a:p>
          <a:p>
            <a:pPr marL="0" indent="0" eaLnBrk="1" fontAlgn="auto" hangingPunct="1">
              <a:lnSpc>
                <a:spcPct val="120000"/>
              </a:lnSpc>
              <a:spcBef>
                <a:spcPts val="0"/>
              </a:spcBef>
              <a:spcAft>
                <a:spcPts val="600"/>
              </a:spcAft>
              <a:buNone/>
              <a:defRPr/>
            </a:pPr>
            <a:endParaRPr lang="en-US" sz="1800" dirty="0"/>
          </a:p>
          <a:p>
            <a:pPr marL="0" indent="0" eaLnBrk="1" fontAlgn="auto" hangingPunct="1">
              <a:lnSpc>
                <a:spcPct val="120000"/>
              </a:lnSpc>
              <a:spcBef>
                <a:spcPts val="0"/>
              </a:spcBef>
              <a:spcAft>
                <a:spcPts val="600"/>
              </a:spcAft>
              <a:buNone/>
              <a:defRPr/>
            </a:pPr>
            <a:r>
              <a:rPr lang="en-US" sz="2000" b="1" dirty="0"/>
              <a:t>Tip: </a:t>
            </a:r>
            <a:r>
              <a:rPr lang="en-US" sz="2000" dirty="0"/>
              <a:t>This should address and clarify the partnership in Priority Points Opportunity A</a:t>
            </a:r>
          </a:p>
          <a:p>
            <a:pPr marL="0" indent="0" eaLnBrk="1" fontAlgn="auto" hangingPunct="1">
              <a:lnSpc>
                <a:spcPct val="120000"/>
              </a:lnSpc>
              <a:spcBef>
                <a:spcPts val="0"/>
              </a:spcBef>
              <a:spcAft>
                <a:spcPts val="600"/>
              </a:spcAft>
              <a:buNone/>
              <a:defRPr/>
            </a:pPr>
            <a:endParaRPr lang="en-US" sz="1800" dirty="0"/>
          </a:p>
        </p:txBody>
      </p:sp>
    </p:spTree>
    <p:extLst>
      <p:ext uri="{BB962C8B-B14F-4D97-AF65-F5344CB8AC3E}">
        <p14:creationId xmlns:p14="http://schemas.microsoft.com/office/powerpoint/2010/main" val="2254888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a:bodyPr>
          <a:lstStyle/>
          <a:p>
            <a:r>
              <a:rPr lang="en-US" altLang="en-US" sz="4000" dirty="0">
                <a:solidFill>
                  <a:schemeClr val="bg1"/>
                </a:solidFill>
              </a:rPr>
              <a:t>Appendices D, E, F, G, H, I</a:t>
            </a:r>
          </a:p>
        </p:txBody>
      </p:sp>
      <p:sp>
        <p:nvSpPr>
          <p:cNvPr id="2" name="Text Placeholder 1">
            <a:extLst>
              <a:ext uri="{FF2B5EF4-FFF2-40B4-BE49-F238E27FC236}">
                <a16:creationId xmlns:a16="http://schemas.microsoft.com/office/drawing/2014/main" id="{54E44F97-BCC3-784F-0AE3-AD3EA66EB500}"/>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sz="1600" dirty="0"/>
              <a:t>No form</a:t>
            </a:r>
          </a:p>
          <a:p>
            <a:pPr>
              <a:lnSpc>
                <a:spcPct val="100000"/>
              </a:lnSpc>
              <a:spcBef>
                <a:spcPts val="1200"/>
              </a:spcBef>
            </a:pPr>
            <a:r>
              <a:rPr lang="en-US" sz="1600" dirty="0"/>
              <a:t>All these appendices are optional</a:t>
            </a:r>
          </a:p>
        </p:txBody>
      </p:sp>
      <p:sp>
        <p:nvSpPr>
          <p:cNvPr id="57347" name="Content Placeholder 2"/>
          <p:cNvSpPr>
            <a:spLocks noGrp="1"/>
          </p:cNvSpPr>
          <p:nvPr>
            <p:ph idx="1"/>
          </p:nvPr>
        </p:nvSpPr>
        <p:spPr>
          <a:ln w="19050">
            <a:solidFill>
              <a:schemeClr val="accent1"/>
            </a:solidFill>
          </a:ln>
        </p:spPr>
        <p:txBody>
          <a:bodyPr>
            <a:normAutofit lnSpcReduction="10000"/>
          </a:bodyPr>
          <a:lstStyle/>
          <a:p>
            <a:pPr marL="0" indent="0" eaLnBrk="1" hangingPunct="1">
              <a:buNone/>
            </a:pPr>
            <a:r>
              <a:rPr lang="en-US" altLang="en-US" sz="2200" dirty="0"/>
              <a:t>These appendices are optional</a:t>
            </a:r>
          </a:p>
          <a:p>
            <a:pPr eaLnBrk="1" hangingPunct="1"/>
            <a:r>
              <a:rPr lang="en-US" altLang="en-US" sz="2200" dirty="0"/>
              <a:t>D: Organizational Chart</a:t>
            </a:r>
          </a:p>
          <a:p>
            <a:r>
              <a:rPr lang="en-US" altLang="en-US" sz="2200" dirty="0"/>
              <a:t>E: In-kind Budget and Budget Narrative</a:t>
            </a:r>
          </a:p>
          <a:p>
            <a:r>
              <a:rPr lang="en-US" altLang="en-US" sz="2200" dirty="0"/>
              <a:t>F: Additional MOUs</a:t>
            </a:r>
          </a:p>
          <a:p>
            <a:pPr eaLnBrk="1" hangingPunct="1"/>
            <a:r>
              <a:rPr lang="en-US" altLang="en-US" sz="2200" dirty="0"/>
              <a:t>G: Timeline for first year </a:t>
            </a:r>
          </a:p>
          <a:p>
            <a:pPr eaLnBrk="1" hangingPunct="1"/>
            <a:r>
              <a:rPr lang="en-US" altLang="en-US" sz="2200" dirty="0"/>
              <a:t>H: Position Descriptions for up to 3 key positions</a:t>
            </a:r>
          </a:p>
          <a:p>
            <a:pPr eaLnBrk="1" hangingPunct="1"/>
            <a:r>
              <a:rPr lang="en-US" altLang="en-US" sz="2200" dirty="0"/>
              <a:t>I: Applicant’s Choice</a:t>
            </a:r>
          </a:p>
          <a:p>
            <a:pPr eaLnBrk="1" hangingPunct="1"/>
            <a:endParaRPr lang="en-US" altLang="en-US" sz="2200" dirty="0"/>
          </a:p>
          <a:p>
            <a:pPr marL="0" indent="0" eaLnBrk="1" hangingPunct="1">
              <a:buNone/>
            </a:pPr>
            <a:r>
              <a:rPr lang="en-US" altLang="en-US" sz="2200" b="1" dirty="0"/>
              <a:t>Tip: </a:t>
            </a:r>
            <a:r>
              <a:rPr lang="en-US" altLang="en-US" sz="2200" dirty="0"/>
              <a:t>The final Application Package score is worth 15 points for “Overall Coherence, Viability, and Stewardship” of Application Package</a:t>
            </a:r>
          </a:p>
          <a:p>
            <a:pPr eaLnBrk="1" hangingPunct="1"/>
            <a:endParaRPr lang="en-US" altLang="en-US" dirty="0"/>
          </a:p>
          <a:p>
            <a:pPr eaLnBrk="1" hangingPunct="1"/>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solidFill>
            <a:schemeClr val="accent1"/>
          </a:solidFill>
          <a:ln w="19050">
            <a:solidFill>
              <a:schemeClr val="accent1"/>
            </a:solidFill>
          </a:ln>
        </p:spPr>
        <p:txBody>
          <a:bodyPr vert="horz" lIns="91440" tIns="45720" rIns="91440" bIns="45720" rtlCol="0" anchor="b">
            <a:normAutofit/>
          </a:bodyPr>
          <a:lstStyle/>
          <a:p>
            <a:r>
              <a:rPr lang="en-US" altLang="en-US" sz="4000" dirty="0">
                <a:solidFill>
                  <a:schemeClr val="bg1"/>
                </a:solidFill>
              </a:rPr>
              <a:t>Appendix</a:t>
            </a:r>
            <a:br>
              <a:rPr lang="en-US" altLang="en-US" sz="4000" dirty="0">
                <a:solidFill>
                  <a:schemeClr val="bg1"/>
                </a:solidFill>
              </a:rPr>
            </a:br>
            <a:r>
              <a:rPr lang="en-US" altLang="en-US" sz="4000" dirty="0">
                <a:solidFill>
                  <a:schemeClr val="bg1"/>
                </a:solidFill>
              </a:rPr>
              <a:t> J</a:t>
            </a:r>
          </a:p>
        </p:txBody>
      </p:sp>
      <p:sp>
        <p:nvSpPr>
          <p:cNvPr id="2" name="Text Placeholder 1">
            <a:extLst>
              <a:ext uri="{FF2B5EF4-FFF2-40B4-BE49-F238E27FC236}">
                <a16:creationId xmlns:a16="http://schemas.microsoft.com/office/drawing/2014/main" id="{6D95D055-78FD-09F2-7FDF-F87532FB4701}"/>
              </a:ext>
            </a:extLst>
          </p:cNvPr>
          <p:cNvSpPr>
            <a:spLocks noGrp="1"/>
          </p:cNvSpPr>
          <p:nvPr>
            <p:ph type="body" sz="half" idx="2"/>
          </p:nvPr>
        </p:nvSpPr>
        <p:spPr>
          <a:solidFill>
            <a:schemeClr val="accent2">
              <a:lumMod val="20000"/>
              <a:lumOff val="80000"/>
            </a:schemeClr>
          </a:solidFill>
          <a:ln w="19050">
            <a:solidFill>
              <a:schemeClr val="accent1"/>
            </a:solidFill>
          </a:ln>
        </p:spPr>
        <p:txBody>
          <a:bodyPr vert="horz" lIns="91440" tIns="45720" rIns="91440" bIns="45720" rtlCol="0">
            <a:normAutofit/>
          </a:bodyPr>
          <a:lstStyle/>
          <a:p>
            <a:pPr>
              <a:lnSpc>
                <a:spcPct val="100000"/>
              </a:lnSpc>
              <a:spcBef>
                <a:spcPts val="1200"/>
              </a:spcBef>
            </a:pPr>
            <a:r>
              <a:rPr lang="en-US" altLang="en-US" sz="1600" dirty="0"/>
              <a:t>5 forms on pages 55 - 60</a:t>
            </a:r>
          </a:p>
          <a:p>
            <a:pPr>
              <a:lnSpc>
                <a:spcPct val="100000"/>
              </a:lnSpc>
              <a:spcBef>
                <a:spcPts val="1200"/>
              </a:spcBef>
            </a:pPr>
            <a:r>
              <a:rPr lang="en-US" altLang="en-US" sz="1600" dirty="0"/>
              <a:t>Signed </a:t>
            </a:r>
          </a:p>
          <a:p>
            <a:pPr>
              <a:lnSpc>
                <a:spcPct val="100000"/>
              </a:lnSpc>
              <a:spcBef>
                <a:spcPts val="1200"/>
              </a:spcBef>
            </a:pPr>
            <a:r>
              <a:rPr lang="en-US" altLang="en-US" sz="1600" dirty="0"/>
              <a:t>The Private School Participation Form must also have proof of consultation(s) (or attempt at consultation) attached</a:t>
            </a:r>
          </a:p>
          <a:p>
            <a:pPr>
              <a:lnSpc>
                <a:spcPct val="100000"/>
              </a:lnSpc>
              <a:spcBef>
                <a:spcPts val="1200"/>
              </a:spcBef>
            </a:pPr>
            <a:r>
              <a:rPr lang="en-US" altLang="en-US" sz="1600" dirty="0"/>
              <a:t>The Tribal Consultation Form must also have proof of consultation(s) (or attempt at consultation) attached</a:t>
            </a:r>
          </a:p>
          <a:p>
            <a:pPr>
              <a:lnSpc>
                <a:spcPct val="100000"/>
              </a:lnSpc>
              <a:spcBef>
                <a:spcPts val="1200"/>
              </a:spcBef>
            </a:pPr>
            <a:endParaRPr lang="en-US" sz="1600" dirty="0"/>
          </a:p>
        </p:txBody>
      </p:sp>
      <p:sp>
        <p:nvSpPr>
          <p:cNvPr id="57347" name="Content Placeholder 2"/>
          <p:cNvSpPr>
            <a:spLocks noGrp="1"/>
          </p:cNvSpPr>
          <p:nvPr>
            <p:ph idx="1"/>
          </p:nvPr>
        </p:nvSpPr>
        <p:spPr>
          <a:ln w="19050">
            <a:solidFill>
              <a:schemeClr val="accent1"/>
            </a:solidFill>
          </a:ln>
        </p:spPr>
        <p:txBody>
          <a:bodyPr>
            <a:normAutofit/>
          </a:bodyPr>
          <a:lstStyle/>
          <a:p>
            <a:pPr marL="0" indent="0" eaLnBrk="1" hangingPunct="1">
              <a:spcBef>
                <a:spcPts val="1800"/>
              </a:spcBef>
              <a:buNone/>
            </a:pPr>
            <a:r>
              <a:rPr lang="en-US" altLang="en-US" sz="2000" dirty="0"/>
              <a:t>See guidelines and template on </a:t>
            </a:r>
            <a:r>
              <a:rPr lang="en-US" altLang="en-US" sz="2000" dirty="0">
                <a:hlinkClick r:id="rId2"/>
              </a:rPr>
              <a:t>DEED 21</a:t>
            </a:r>
            <a:r>
              <a:rPr lang="en-US" altLang="en-US" sz="2000" baseline="30000" dirty="0">
                <a:hlinkClick r:id="rId2"/>
              </a:rPr>
              <a:t>st</a:t>
            </a:r>
            <a:r>
              <a:rPr lang="en-US" altLang="en-US" sz="2000" dirty="0">
                <a:hlinkClick r:id="rId2"/>
              </a:rPr>
              <a:t> CCLC website</a:t>
            </a:r>
            <a:endParaRPr lang="en-US" altLang="en-US" sz="2000" dirty="0"/>
          </a:p>
          <a:p>
            <a:pPr marL="0" indent="0" eaLnBrk="1" hangingPunct="1">
              <a:spcBef>
                <a:spcPts val="1800"/>
              </a:spcBef>
              <a:buNone/>
            </a:pPr>
            <a:r>
              <a:rPr lang="en-US" altLang="en-US" sz="2000" dirty="0"/>
              <a:t>Recognize guidance is somewhat different from that districts may follow for other ESEA funds and Title VI funds</a:t>
            </a:r>
          </a:p>
          <a:p>
            <a:pPr eaLnBrk="1" hangingPunct="1">
              <a:spcBef>
                <a:spcPts val="1800"/>
              </a:spcBef>
            </a:pPr>
            <a:endParaRPr lang="en-US" altLang="en-US" sz="2000" dirty="0"/>
          </a:p>
          <a:p>
            <a:pPr marL="0" indent="0" eaLnBrk="1" hangingPunct="1">
              <a:spcBef>
                <a:spcPts val="1800"/>
              </a:spcBef>
              <a:buNone/>
            </a:pPr>
            <a:r>
              <a:rPr lang="en-US" altLang="en-US" sz="2000" b="1" dirty="0"/>
              <a:t>Tip: </a:t>
            </a:r>
            <a:r>
              <a:rPr lang="en-US" altLang="en-US" sz="2000" dirty="0"/>
              <a:t>Do private school and tribal consultation </a:t>
            </a:r>
            <a:r>
              <a:rPr lang="en-US" altLang="en-US" sz="2000" i="1" dirty="0"/>
              <a:t>early</a:t>
            </a:r>
            <a:r>
              <a:rPr lang="en-US" altLang="en-US" sz="2000" dirty="0"/>
              <a:t> in the process</a:t>
            </a:r>
          </a:p>
          <a:p>
            <a:pPr marL="0" indent="0" eaLnBrk="1" hangingPunct="1">
              <a:spcBef>
                <a:spcPts val="1800"/>
              </a:spcBef>
              <a:buNone/>
            </a:pPr>
            <a:r>
              <a:rPr lang="en-US" altLang="en-US" sz="2000" b="1" dirty="0"/>
              <a:t>Tip: </a:t>
            </a:r>
            <a:r>
              <a:rPr lang="en-US" altLang="en-US" sz="2000" dirty="0"/>
              <a:t>Use outreach attempts that naturally create documentation when contacting private schools and tribes (e.g. email, meeting invite, letter)</a:t>
            </a:r>
          </a:p>
        </p:txBody>
      </p:sp>
    </p:spTree>
    <p:extLst>
      <p:ext uri="{BB962C8B-B14F-4D97-AF65-F5344CB8AC3E}">
        <p14:creationId xmlns:p14="http://schemas.microsoft.com/office/powerpoint/2010/main" val="133369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4B3E4-8E24-C8E4-DD28-38BE5A88327B}"/>
            </a:ext>
          </a:extLst>
        </p:cNvPr>
        <p:cNvGrpSpPr/>
        <p:nvPr/>
      </p:nvGrpSpPr>
      <p:grpSpPr>
        <a:xfrm>
          <a:off x="0" y="0"/>
          <a:ext cx="0" cy="0"/>
          <a:chOff x="0" y="0"/>
          <a:chExt cx="0" cy="0"/>
        </a:xfrm>
      </p:grpSpPr>
      <p:sp>
        <p:nvSpPr>
          <p:cNvPr id="57346" name="Title 1">
            <a:extLst>
              <a:ext uri="{FF2B5EF4-FFF2-40B4-BE49-F238E27FC236}">
                <a16:creationId xmlns:a16="http://schemas.microsoft.com/office/drawing/2014/main" id="{70CB55EE-E51F-12F3-2869-01933B471B52}"/>
              </a:ext>
            </a:extLst>
          </p:cNvPr>
          <p:cNvSpPr>
            <a:spLocks noGrp="1"/>
          </p:cNvSpPr>
          <p:nvPr>
            <p:ph type="title"/>
          </p:nvPr>
        </p:nvSpPr>
        <p:spPr/>
        <p:txBody>
          <a:bodyPr/>
          <a:lstStyle/>
          <a:p>
            <a:pPr algn="l" eaLnBrk="1" hangingPunct="1"/>
            <a:r>
              <a:rPr lang="en-US" altLang="en-US" dirty="0">
                <a:solidFill>
                  <a:schemeClr val="accent1"/>
                </a:solidFill>
              </a:rPr>
              <a:t>Consultation with private schools</a:t>
            </a:r>
          </a:p>
        </p:txBody>
      </p:sp>
      <p:sp>
        <p:nvSpPr>
          <p:cNvPr id="57347" name="Content Placeholder 2">
            <a:extLst>
              <a:ext uri="{FF2B5EF4-FFF2-40B4-BE49-F238E27FC236}">
                <a16:creationId xmlns:a16="http://schemas.microsoft.com/office/drawing/2014/main" id="{9D845F2A-89E8-50EF-1906-CD53D6453EAB}"/>
              </a:ext>
            </a:extLst>
          </p:cNvPr>
          <p:cNvSpPr>
            <a:spLocks noGrp="1"/>
          </p:cNvSpPr>
          <p:nvPr>
            <p:ph idx="1"/>
          </p:nvPr>
        </p:nvSpPr>
        <p:spPr/>
        <p:txBody>
          <a:bodyPr>
            <a:normAutofit/>
          </a:bodyPr>
          <a:lstStyle/>
          <a:p>
            <a:pPr eaLnBrk="1" hangingPunct="1"/>
            <a:r>
              <a:rPr lang="en-US" altLang="en-US" sz="1700" b="1" dirty="0"/>
              <a:t>The form provided in RFA is required</a:t>
            </a:r>
          </a:p>
          <a:p>
            <a:pPr eaLnBrk="1" hangingPunct="1"/>
            <a:r>
              <a:rPr lang="en-US" altLang="en-US" sz="1700" b="1" dirty="0"/>
              <a:t>For the proof of consultation there are different templates provided that you can opt to use</a:t>
            </a:r>
          </a:p>
          <a:p>
            <a:r>
              <a:rPr lang="en-US" altLang="en-US" sz="1700" b="1" dirty="0"/>
              <a:t>If a school is not responsive or will not sign your affirmation, attach evidence of your multiple attempts.</a:t>
            </a:r>
          </a:p>
          <a:p>
            <a:r>
              <a:rPr lang="en-US" altLang="en-US" sz="1700" b="1" dirty="0"/>
              <a:t>Contact me if you need help determining which private schools would be eligible.</a:t>
            </a:r>
          </a:p>
          <a:p>
            <a:r>
              <a:rPr lang="en-US" altLang="en-US" sz="1700" dirty="0"/>
              <a:t>Many of you have no applicable private schools located within the attendance zone of schools you are proposing  to serve</a:t>
            </a:r>
            <a:endParaRPr lang="en-US" altLang="en-US" sz="1700" b="1" dirty="0"/>
          </a:p>
          <a:p>
            <a:pPr eaLnBrk="1" hangingPunct="1"/>
            <a:r>
              <a:rPr lang="en-US" altLang="en-US" sz="1700" dirty="0"/>
              <a:t>If you are a district, you can opt to do as part of regular annual ESEA private school consultation process if fits in application window</a:t>
            </a:r>
          </a:p>
          <a:p>
            <a:pPr eaLnBrk="1" hangingPunct="1"/>
            <a:r>
              <a:rPr lang="en-US" altLang="en-US" sz="1700" dirty="0"/>
              <a:t>DEED has a Private School Ombudsman who can help  you determine if there are private schools in your area.</a:t>
            </a:r>
          </a:p>
          <a:p>
            <a:pPr eaLnBrk="1" hangingPunct="1"/>
            <a:r>
              <a:rPr lang="en-US" altLang="en-US" sz="1700" dirty="0"/>
              <a:t>The correspondence programs operated by Alaska districts are not private schools.</a:t>
            </a:r>
          </a:p>
          <a:p>
            <a:pPr eaLnBrk="1" hangingPunct="1"/>
            <a:r>
              <a:rPr lang="en-US" altLang="en-US" sz="1700" dirty="0"/>
              <a:t>Someone homeschooling their own children is not a private school</a:t>
            </a:r>
          </a:p>
          <a:p>
            <a:pPr eaLnBrk="1" hangingPunct="1"/>
            <a:endParaRPr lang="en-US" altLang="en-US" b="1" dirty="0"/>
          </a:p>
        </p:txBody>
      </p:sp>
    </p:spTree>
    <p:extLst>
      <p:ext uri="{BB962C8B-B14F-4D97-AF65-F5344CB8AC3E}">
        <p14:creationId xmlns:p14="http://schemas.microsoft.com/office/powerpoint/2010/main" val="3987544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E12C6-BA92-A462-27B1-D82B0AC279C7}"/>
            </a:ext>
          </a:extLst>
        </p:cNvPr>
        <p:cNvGrpSpPr/>
        <p:nvPr/>
      </p:nvGrpSpPr>
      <p:grpSpPr>
        <a:xfrm>
          <a:off x="0" y="0"/>
          <a:ext cx="0" cy="0"/>
          <a:chOff x="0" y="0"/>
          <a:chExt cx="0" cy="0"/>
        </a:xfrm>
      </p:grpSpPr>
      <p:sp>
        <p:nvSpPr>
          <p:cNvPr id="57346" name="Title 1">
            <a:extLst>
              <a:ext uri="{FF2B5EF4-FFF2-40B4-BE49-F238E27FC236}">
                <a16:creationId xmlns:a16="http://schemas.microsoft.com/office/drawing/2014/main" id="{500804E8-8970-7857-CD43-9EDF4498AA73}"/>
              </a:ext>
            </a:extLst>
          </p:cNvPr>
          <p:cNvSpPr>
            <a:spLocks noGrp="1"/>
          </p:cNvSpPr>
          <p:nvPr>
            <p:ph type="title"/>
          </p:nvPr>
        </p:nvSpPr>
        <p:spPr/>
        <p:txBody>
          <a:bodyPr/>
          <a:lstStyle/>
          <a:p>
            <a:pPr algn="l" eaLnBrk="1" hangingPunct="1"/>
            <a:r>
              <a:rPr lang="en-US" altLang="en-US" dirty="0">
                <a:solidFill>
                  <a:schemeClr val="accent1"/>
                </a:solidFill>
              </a:rPr>
              <a:t>Consultation with federally recognized tribes</a:t>
            </a:r>
          </a:p>
        </p:txBody>
      </p:sp>
      <p:sp>
        <p:nvSpPr>
          <p:cNvPr id="57347" name="Content Placeholder 2">
            <a:extLst>
              <a:ext uri="{FF2B5EF4-FFF2-40B4-BE49-F238E27FC236}">
                <a16:creationId xmlns:a16="http://schemas.microsoft.com/office/drawing/2014/main" id="{1F35E521-AA62-F1AD-1422-4F288691F2EB}"/>
              </a:ext>
            </a:extLst>
          </p:cNvPr>
          <p:cNvSpPr>
            <a:spLocks noGrp="1"/>
          </p:cNvSpPr>
          <p:nvPr>
            <p:ph idx="1"/>
          </p:nvPr>
        </p:nvSpPr>
        <p:spPr/>
        <p:txBody>
          <a:bodyPr>
            <a:normAutofit fontScale="92500" lnSpcReduction="10000"/>
          </a:bodyPr>
          <a:lstStyle/>
          <a:p>
            <a:pPr eaLnBrk="1" hangingPunct="1"/>
            <a:r>
              <a:rPr lang="en-US" altLang="en-US" sz="1700" b="1" dirty="0"/>
              <a:t>The form provided in the RFA is required</a:t>
            </a:r>
          </a:p>
          <a:p>
            <a:r>
              <a:rPr lang="en-US" altLang="en-US" sz="1700" b="1" dirty="0"/>
              <a:t>Your affirmation must be signed by the tribal authority or someone appointed by the tribe for this purpose</a:t>
            </a:r>
          </a:p>
          <a:p>
            <a:r>
              <a:rPr lang="en-US" altLang="en-US" sz="1700" b="1" dirty="0"/>
              <a:t>If a tribe is not responsive or will not sign your affirmation, attach evidence of your multiple attempts.</a:t>
            </a:r>
          </a:p>
          <a:p>
            <a:r>
              <a:rPr lang="en-US" altLang="en-US" sz="1700" b="1" dirty="0"/>
              <a:t>Contact me if you need help  determining which tribes are located in your area.</a:t>
            </a:r>
          </a:p>
          <a:p>
            <a:pPr eaLnBrk="1" hangingPunct="1"/>
            <a:r>
              <a:rPr lang="en-US" altLang="en-US" sz="1700" dirty="0"/>
              <a:t>Almost everyone will have applicable tribes located within the attendance zone of schools you are proposing  to serve; there are about 228 federally-recognized tribes in Alaska.</a:t>
            </a:r>
          </a:p>
          <a:p>
            <a:pPr eaLnBrk="1" hangingPunct="1"/>
            <a:r>
              <a:rPr lang="en-US" altLang="en-US" sz="1700" dirty="0"/>
              <a:t>For the proof of consultation there are different templates provided that you can opt to use</a:t>
            </a:r>
          </a:p>
          <a:p>
            <a:pPr eaLnBrk="1" hangingPunct="1"/>
            <a:r>
              <a:rPr lang="en-US" altLang="en-US" sz="1700" dirty="0"/>
              <a:t>If you are a district, you can opt to do as part of the regular annual ESEA tribal consultation process if fits in application window</a:t>
            </a:r>
          </a:p>
          <a:p>
            <a:pPr eaLnBrk="1" hangingPunct="1"/>
            <a:r>
              <a:rPr lang="en-US" altLang="en-US" sz="1700" dirty="0"/>
              <a:t>The regional and local tribal for-profits corporations and the regional non-profit tribal organizations established via ANCSA are not what is meant by federally-recognized tribe.</a:t>
            </a:r>
          </a:p>
          <a:p>
            <a:pPr eaLnBrk="1" hangingPunct="1"/>
            <a:r>
              <a:rPr lang="en-US" altLang="en-US" sz="1700" dirty="0"/>
              <a:t>For Southeast districts/organizations note that Tlingit and Haida (CCTHIA) is a federally recognized tribe for almost all SE communities in addition to the local tribe.</a:t>
            </a:r>
          </a:p>
          <a:p>
            <a:pPr eaLnBrk="1" hangingPunct="1"/>
            <a:r>
              <a:rPr lang="en-US" altLang="en-US" sz="1700" dirty="0"/>
              <a:t>Use </a:t>
            </a:r>
            <a:r>
              <a:rPr lang="en-US" altLang="en-US" sz="1700" dirty="0">
                <a:hlinkClick r:id="rId2"/>
              </a:rPr>
              <a:t>Map</a:t>
            </a:r>
            <a:r>
              <a:rPr lang="en-US" altLang="en-US" sz="1700" dirty="0"/>
              <a:t> to determine which tribes; use </a:t>
            </a:r>
            <a:r>
              <a:rPr lang="en-US" altLang="en-US" sz="1700" dirty="0">
                <a:hlinkClick r:id="rId3"/>
              </a:rPr>
              <a:t>BIA list </a:t>
            </a:r>
            <a:r>
              <a:rPr lang="en-US" altLang="en-US" sz="1700" dirty="0"/>
              <a:t>for contact info</a:t>
            </a:r>
          </a:p>
          <a:p>
            <a:pPr eaLnBrk="1" hangingPunct="1"/>
            <a:endParaRPr lang="en-US" altLang="en-US" sz="1700" dirty="0"/>
          </a:p>
          <a:p>
            <a:pPr eaLnBrk="1" hangingPunct="1"/>
            <a:endParaRPr lang="en-US" altLang="en-US" b="1" dirty="0"/>
          </a:p>
        </p:txBody>
      </p:sp>
    </p:spTree>
    <p:extLst>
      <p:ext uri="{BB962C8B-B14F-4D97-AF65-F5344CB8AC3E}">
        <p14:creationId xmlns:p14="http://schemas.microsoft.com/office/powerpoint/2010/main" val="531561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pPr algn="l" eaLnBrk="1" hangingPunct="1"/>
            <a:r>
              <a:rPr lang="en-US" altLang="en-US" sz="4000" dirty="0">
                <a:solidFill>
                  <a:schemeClr val="accent1"/>
                </a:solidFill>
              </a:rPr>
              <a:t>Score Sheet</a:t>
            </a:r>
          </a:p>
        </p:txBody>
      </p:sp>
      <p:sp>
        <p:nvSpPr>
          <p:cNvPr id="3" name="Content Placeholder 2"/>
          <p:cNvSpPr>
            <a:spLocks noGrp="1"/>
          </p:cNvSpPr>
          <p:nvPr>
            <p:ph idx="1"/>
          </p:nvPr>
        </p:nvSpPr>
        <p:spPr/>
        <p:txBody>
          <a:bodyPr>
            <a:normAutofit fontScale="62500" lnSpcReduction="20000"/>
          </a:bodyPr>
          <a:lstStyle/>
          <a:p>
            <a:pPr>
              <a:defRPr/>
            </a:pPr>
            <a:r>
              <a:rPr lang="en-US" dirty="0"/>
              <a:t>Pages 62 - 70</a:t>
            </a:r>
          </a:p>
          <a:p>
            <a:pPr>
              <a:defRPr/>
            </a:pPr>
            <a:endParaRPr lang="en-US" dirty="0"/>
          </a:p>
          <a:p>
            <a:pPr>
              <a:defRPr/>
            </a:pPr>
            <a:r>
              <a:rPr lang="en-US" dirty="0"/>
              <a:t>There are several elements of the application package that have no specific points attached but can help to support, provide context, and demonstrate coherence for answers in the Application Narrative and elsewhere. Such important but unscored items include—</a:t>
            </a:r>
          </a:p>
          <a:p>
            <a:pPr lvl="1">
              <a:defRPr/>
            </a:pPr>
            <a:r>
              <a:rPr lang="en-US" dirty="0"/>
              <a:t>Cover Page</a:t>
            </a:r>
          </a:p>
          <a:p>
            <a:pPr lvl="1">
              <a:defRPr/>
            </a:pPr>
            <a:r>
              <a:rPr lang="en-US" dirty="0"/>
              <a:t>Table of Contents</a:t>
            </a:r>
          </a:p>
          <a:p>
            <a:pPr lvl="1">
              <a:defRPr/>
            </a:pPr>
            <a:r>
              <a:rPr lang="en-US" dirty="0"/>
              <a:t>Project Abstract</a:t>
            </a:r>
          </a:p>
          <a:p>
            <a:pPr lvl="1">
              <a:defRPr/>
            </a:pPr>
            <a:r>
              <a:rPr lang="en-US" dirty="0"/>
              <a:t>Program Eligibility form</a:t>
            </a:r>
          </a:p>
          <a:p>
            <a:pPr lvl="1">
              <a:defRPr/>
            </a:pPr>
            <a:r>
              <a:rPr lang="en-US" dirty="0"/>
              <a:t>Schedule of Center Programming</a:t>
            </a:r>
          </a:p>
          <a:p>
            <a:pPr lvl="1">
              <a:defRPr/>
            </a:pPr>
            <a:r>
              <a:rPr lang="en-US" dirty="0"/>
              <a:t>Appendices C - J</a:t>
            </a:r>
          </a:p>
          <a:p>
            <a:pPr eaLnBrk="1" fontAlgn="auto" hangingPunct="1">
              <a:spcAft>
                <a:spcPts val="0"/>
              </a:spcAft>
              <a:defRPr/>
            </a:pPr>
            <a:endParaRPr lang="en-US" dirty="0"/>
          </a:p>
          <a:p>
            <a:pPr>
              <a:defRPr/>
            </a:pPr>
            <a:r>
              <a:rPr lang="en-US" dirty="0"/>
              <a:t>Additionally, there are 15 points for meeting this criteria: The contents of the application package, including appendices A through I—</a:t>
            </a:r>
            <a:endParaRPr lang="en-US" sz="2200" dirty="0"/>
          </a:p>
          <a:p>
            <a:pPr lvl="1">
              <a:defRPr/>
            </a:pPr>
            <a:r>
              <a:rPr lang="en-US" sz="1800" dirty="0"/>
              <a:t>•Display overarching coherence,</a:t>
            </a:r>
          </a:p>
          <a:p>
            <a:pPr lvl="1">
              <a:defRPr/>
            </a:pPr>
            <a:r>
              <a:rPr lang="en-US" sz="1800" dirty="0"/>
              <a:t>•Create confidence the applicant will be successful in achieving the project described, and</a:t>
            </a:r>
          </a:p>
          <a:p>
            <a:pPr lvl="1">
              <a:defRPr/>
            </a:pPr>
            <a:r>
              <a:rPr lang="en-US" sz="1800" dirty="0"/>
              <a:t>•Demonstrate the proposal is a good use of limited 21st CCLC funds</a:t>
            </a:r>
          </a:p>
          <a:p>
            <a:pPr lvl="1">
              <a:defRPr/>
            </a:pPr>
            <a:endParaRPr lang="en-US" i="1" dirty="0"/>
          </a:p>
          <a:p>
            <a:pPr>
              <a:defRPr/>
            </a:pPr>
            <a:r>
              <a:rPr lang="en-US" b="1" dirty="0"/>
              <a:t>Tip: </a:t>
            </a:r>
            <a:r>
              <a:rPr lang="en-US" dirty="0"/>
              <a:t>Give reviewers reminders in narrative about other unscored portions of your application package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Overarching Tips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524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a:solidFill>
                  <a:schemeClr val="accent1"/>
                </a:solidFill>
              </a:rPr>
              <a:t>Tips for designing and implementation</a:t>
            </a:r>
          </a:p>
        </p:txBody>
      </p:sp>
      <p:sp>
        <p:nvSpPr>
          <p:cNvPr id="53251" name="Rectangle 3"/>
          <p:cNvSpPr>
            <a:spLocks noGrp="1" noChangeArrowheads="1"/>
          </p:cNvSpPr>
          <p:nvPr>
            <p:ph idx="1"/>
          </p:nvPr>
        </p:nvSpPr>
        <p:spPr>
          <a:xfrm>
            <a:off x="685800" y="1828800"/>
            <a:ext cx="8001000" cy="4495800"/>
          </a:xfrm>
        </p:spPr>
        <p:txBody>
          <a:bodyPr>
            <a:normAutofit fontScale="70000" lnSpcReduction="20000"/>
          </a:bodyPr>
          <a:lstStyle/>
          <a:p>
            <a:pPr>
              <a:spcBef>
                <a:spcPts val="0"/>
              </a:spcBef>
              <a:spcAft>
                <a:spcPts val="1800"/>
              </a:spcAft>
            </a:pPr>
            <a:r>
              <a:rPr lang="en-US" altLang="en-US" sz="2000" dirty="0"/>
              <a:t>Don’t understaff the key management positions: Site Coordinator and Director. Try to have at least one administrative role that is 1.0 FTE 21</a:t>
            </a:r>
            <a:r>
              <a:rPr lang="en-US" altLang="en-US" sz="2000" baseline="30000" dirty="0"/>
              <a:t>st</a:t>
            </a:r>
            <a:r>
              <a:rPr lang="en-US" altLang="en-US" sz="2000" dirty="0"/>
              <a:t> CCLC,  who will be the dedicated “leader” of the program.</a:t>
            </a:r>
          </a:p>
          <a:p>
            <a:pPr eaLnBrk="1" hangingPunct="1">
              <a:spcBef>
                <a:spcPts val="0"/>
              </a:spcBef>
              <a:spcAft>
                <a:spcPts val="1800"/>
              </a:spcAft>
            </a:pPr>
            <a:r>
              <a:rPr lang="en-US" altLang="en-US" sz="2000" dirty="0"/>
              <a:t>Don’t try to serve too many centers; consider starting with one.</a:t>
            </a:r>
          </a:p>
          <a:p>
            <a:pPr>
              <a:spcBef>
                <a:spcPts val="0"/>
              </a:spcBef>
              <a:spcAft>
                <a:spcPts val="1800"/>
              </a:spcAft>
            </a:pPr>
            <a:r>
              <a:rPr lang="en-US" altLang="en-US" sz="2000" dirty="0"/>
              <a:t>Consider focusing on a specific grade level: Instead of serving grades K-12  at four schools, try serving just grades K-5 at the four schools.</a:t>
            </a:r>
          </a:p>
          <a:p>
            <a:pPr eaLnBrk="1" hangingPunct="1">
              <a:spcBef>
                <a:spcPts val="0"/>
              </a:spcBef>
              <a:spcAft>
                <a:spcPts val="1800"/>
              </a:spcAft>
            </a:pPr>
            <a:r>
              <a:rPr lang="en-US" altLang="en-US" sz="2000" dirty="0"/>
              <a:t>Don’t design programming that is overly narrow; it reduces adaptability. Maybe it is most appropriate for your organization to be a specialized </a:t>
            </a:r>
            <a:r>
              <a:rPr lang="en-US" altLang="en-US" sz="2000" b="1" dirty="0"/>
              <a:t>partner </a:t>
            </a:r>
            <a:r>
              <a:rPr lang="en-US" altLang="en-US" sz="2000" dirty="0"/>
              <a:t>who provides quality programming as just one part of a 21</a:t>
            </a:r>
            <a:r>
              <a:rPr lang="en-US" altLang="en-US" sz="2000" baseline="30000" dirty="0"/>
              <a:t>st</a:t>
            </a:r>
            <a:r>
              <a:rPr lang="en-US" altLang="en-US" sz="2000" dirty="0"/>
              <a:t> CCLC program.</a:t>
            </a:r>
          </a:p>
          <a:p>
            <a:pPr>
              <a:spcBef>
                <a:spcPts val="0"/>
              </a:spcBef>
              <a:spcAft>
                <a:spcPts val="1800"/>
              </a:spcAft>
            </a:pPr>
            <a:r>
              <a:rPr lang="en-US" altLang="en-US" sz="2000" dirty="0"/>
              <a:t>Don’t write a grant that will compete instead of cooperate with the community’s current resources. Don’t submit application if school or community does not support the program.</a:t>
            </a:r>
          </a:p>
          <a:p>
            <a:pPr>
              <a:spcBef>
                <a:spcPts val="0"/>
              </a:spcBef>
              <a:spcAft>
                <a:spcPts val="1800"/>
              </a:spcAft>
            </a:pPr>
            <a:r>
              <a:rPr lang="en-US" altLang="en-US" sz="2000" dirty="0"/>
              <a:t>Don’t reduce existing programming and don’t supplant how existing programming is funded; your community will tattle on you.</a:t>
            </a:r>
          </a:p>
          <a:p>
            <a:pPr>
              <a:spcBef>
                <a:spcPts val="0"/>
              </a:spcBef>
              <a:spcAft>
                <a:spcPts val="1800"/>
              </a:spcAft>
            </a:pPr>
            <a:r>
              <a:rPr lang="en-US" altLang="en-US" sz="2000" dirty="0"/>
              <a:t>Don’t overestimate the number of “21st CCLC regular attendees” who will voluntarily attend 75 hours or more; funding will be reduced; for typical K-12 school the average attendance is 35% of elementary students and 10% or less of secondary (could consider not serving).</a:t>
            </a:r>
          </a:p>
          <a:p>
            <a:pPr>
              <a:spcBef>
                <a:spcPts val="0"/>
              </a:spcBef>
              <a:spcAft>
                <a:spcPts val="1800"/>
              </a:spcAft>
            </a:pPr>
            <a:r>
              <a:rPr lang="en-US" altLang="en-US" sz="2000" dirty="0"/>
              <a:t>Don’t focus on reviving a derelict building; must meet ADA compliance and safety regulations; try to use school.</a:t>
            </a:r>
          </a:p>
          <a:p>
            <a:pPr>
              <a:spcBef>
                <a:spcPts val="0"/>
              </a:spcBef>
              <a:spcAft>
                <a:spcPts val="1800"/>
              </a:spcAft>
            </a:pPr>
            <a:endParaRPr lang="en-US" altLang="en-US" sz="2000" dirty="0"/>
          </a:p>
          <a:p>
            <a:pPr>
              <a:spcBef>
                <a:spcPts val="0"/>
              </a:spcBef>
              <a:spcAft>
                <a:spcPts val="1800"/>
              </a:spcAft>
            </a:pPr>
            <a:endParaRPr lang="en-US" altLang="en-US" sz="2000"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763570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Writing tips for application</a:t>
            </a:r>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spcAft>
                <a:spcPts val="600"/>
              </a:spcAft>
            </a:pPr>
            <a:r>
              <a:rPr lang="en-US" altLang="en-US" sz="1800" dirty="0"/>
              <a:t>Consider contracting a grant writer; your organization will still have much work to do to submit a grant application that is compelling and able to be implemented; can’t pay with grant funds.</a:t>
            </a:r>
          </a:p>
          <a:p>
            <a:pPr>
              <a:lnSpc>
                <a:spcPct val="120000"/>
              </a:lnSpc>
              <a:spcBef>
                <a:spcPts val="0"/>
              </a:spcBef>
              <a:spcAft>
                <a:spcPts val="600"/>
              </a:spcAft>
            </a:pPr>
            <a:r>
              <a:rPr lang="en-US" sz="1700" dirty="0"/>
              <a:t>For current or past grantees, don’t picture the DEED 21</a:t>
            </a:r>
            <a:r>
              <a:rPr lang="en-US" sz="1700" baseline="30000" dirty="0"/>
              <a:t>st</a:t>
            </a:r>
            <a:r>
              <a:rPr lang="en-US" sz="1700" dirty="0"/>
              <a:t> CCLC Program Manager as the audience.  Picture someone with less familiarity with 21</a:t>
            </a:r>
            <a:r>
              <a:rPr lang="en-US" sz="1700" baseline="30000" dirty="0"/>
              <a:t>st</a:t>
            </a:r>
            <a:r>
              <a:rPr lang="en-US" sz="1700" dirty="0"/>
              <a:t> CCLC and with your organization.  Do a brief explanation when needed.</a:t>
            </a:r>
          </a:p>
          <a:p>
            <a:pPr>
              <a:lnSpc>
                <a:spcPct val="120000"/>
              </a:lnSpc>
              <a:spcBef>
                <a:spcPts val="0"/>
              </a:spcBef>
              <a:spcAft>
                <a:spcPts val="600"/>
              </a:spcAft>
            </a:pPr>
            <a:r>
              <a:rPr lang="en-US" sz="1700" dirty="0"/>
              <a:t>For prior year Applicants, be aware of small changes, particularly in the Narrative Section, where questions /prompts may be tweaked, numbering changed, order changed, point values changed, etc.</a:t>
            </a:r>
          </a:p>
          <a:p>
            <a:pPr>
              <a:lnSpc>
                <a:spcPct val="120000"/>
              </a:lnSpc>
              <a:spcBef>
                <a:spcPts val="0"/>
              </a:spcBef>
              <a:spcAft>
                <a:spcPts val="600"/>
              </a:spcAft>
            </a:pPr>
            <a:r>
              <a:rPr lang="en-US" sz="1700" dirty="0"/>
              <a:t>The “Checklist” is the best one-page instruction that makes it clear what should be included in the entire Application Package.</a:t>
            </a:r>
          </a:p>
          <a:p>
            <a:pPr>
              <a:lnSpc>
                <a:spcPct val="120000"/>
              </a:lnSpc>
              <a:spcBef>
                <a:spcPts val="0"/>
              </a:spcBef>
              <a:spcAft>
                <a:spcPts val="600"/>
              </a:spcAft>
            </a:pPr>
            <a:r>
              <a:rPr lang="en-US" sz="1700" dirty="0"/>
              <a:t>Follow the Narrative limitations and double check at the end: Size 12 font, 1-inch margins, single-spaced, 12 point spacing after each paragraph except for headings.</a:t>
            </a:r>
          </a:p>
          <a:p>
            <a:pPr>
              <a:lnSpc>
                <a:spcPct val="120000"/>
              </a:lnSpc>
              <a:spcBef>
                <a:spcPts val="0"/>
              </a:spcBef>
              <a:spcAft>
                <a:spcPts val="600"/>
              </a:spcAft>
            </a:pPr>
            <a:r>
              <a:rPr lang="en-US" sz="1700" dirty="0"/>
              <a:t>Components might seem duplicative or redundant. Reviewers look for consistency and coherence throughout disparate parts (or at least sense a lack of it)</a:t>
            </a:r>
          </a:p>
          <a:p>
            <a:pPr>
              <a:lnSpc>
                <a:spcPct val="120000"/>
              </a:lnSpc>
              <a:spcBef>
                <a:spcPts val="0"/>
              </a:spcBef>
              <a:spcAft>
                <a:spcPts val="600"/>
              </a:spcAft>
            </a:pPr>
            <a:r>
              <a:rPr lang="en-US" sz="1700" dirty="0"/>
              <a:t>Many Application Package components aren’t directly “scored;” however, don’t leave out—may not review or weaken grant due to lack of supporting, corroborating, confirming documents. Additionally, there is up to 15 points for “Overall Coherence, Viability, and Stewardship” of Application Package</a:t>
            </a:r>
          </a:p>
          <a:p>
            <a:pPr marL="0" indent="0">
              <a:buNone/>
            </a:pPr>
            <a:endParaRPr lang="en-US" dirty="0"/>
          </a:p>
        </p:txBody>
      </p:sp>
    </p:spTree>
    <p:extLst>
      <p:ext uri="{BB962C8B-B14F-4D97-AF65-F5344CB8AC3E}">
        <p14:creationId xmlns:p14="http://schemas.microsoft.com/office/powerpoint/2010/main" val="125866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p:txBody>
          <a:bodyPr/>
          <a:lstStyle/>
          <a:p>
            <a:pPr algn="l" eaLnBrk="1" hangingPunct="1"/>
            <a:r>
              <a:rPr lang="en-US" altLang="en-US" dirty="0">
                <a:solidFill>
                  <a:schemeClr val="accent1"/>
                </a:solidFill>
              </a:rPr>
              <a:t>Who is here?</a:t>
            </a:r>
          </a:p>
        </p:txBody>
      </p:sp>
      <p:sp>
        <p:nvSpPr>
          <p:cNvPr id="18434" name="Content Placeholder 1"/>
          <p:cNvSpPr>
            <a:spLocks noGrp="1"/>
          </p:cNvSpPr>
          <p:nvPr>
            <p:ph idx="1"/>
          </p:nvPr>
        </p:nvSpPr>
        <p:spPr/>
        <p:txBody>
          <a:bodyPr>
            <a:normAutofit/>
          </a:bodyPr>
          <a:lstStyle/>
          <a:p>
            <a:pPr marL="0" indent="0" eaLnBrk="1" hangingPunct="1">
              <a:buNone/>
              <a:defRPr/>
            </a:pPr>
            <a:r>
              <a:rPr lang="en-US" altLang="en-US" dirty="0"/>
              <a:t>In the chat box, type:</a:t>
            </a:r>
          </a:p>
          <a:p>
            <a:pPr lvl="1" eaLnBrk="1" hangingPunct="1">
              <a:defRPr/>
            </a:pPr>
            <a:r>
              <a:rPr lang="en-US" altLang="en-US" sz="2000" dirty="0"/>
              <a:t>Name</a:t>
            </a:r>
          </a:p>
          <a:p>
            <a:pPr lvl="1" eaLnBrk="1" hangingPunct="1">
              <a:defRPr/>
            </a:pPr>
            <a:r>
              <a:rPr lang="en-US" altLang="en-US" sz="2000" dirty="0"/>
              <a:t>Community</a:t>
            </a:r>
          </a:p>
          <a:p>
            <a:pPr lvl="1" eaLnBrk="1" hangingPunct="1">
              <a:defRPr/>
            </a:pPr>
            <a:r>
              <a:rPr lang="en-US" altLang="en-US" sz="2000" dirty="0"/>
              <a:t>Organization</a:t>
            </a:r>
          </a:p>
          <a:p>
            <a:pPr lvl="1" eaLnBrk="1" hangingPunct="1">
              <a:defRPr/>
            </a:pPr>
            <a:r>
              <a:rPr lang="en-US" altLang="en-US" sz="2000" dirty="0"/>
              <a:t>Email address</a:t>
            </a:r>
          </a:p>
          <a:p>
            <a:pPr marL="0" indent="0" eaLnBrk="1" hangingPunct="1">
              <a:buFont typeface="Wingdings 2" panose="05020102010507070707" pitchFamily="18" charset="2"/>
              <a:buNone/>
              <a:defRPr/>
            </a:pPr>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Writing tips for application continued</a:t>
            </a:r>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spcAft>
                <a:spcPts val="600"/>
              </a:spcAft>
            </a:pPr>
            <a:r>
              <a:rPr lang="en-US" altLang="en-US" sz="1900" dirty="0"/>
              <a:t>Plan and write as a group</a:t>
            </a:r>
          </a:p>
          <a:p>
            <a:pPr>
              <a:lnSpc>
                <a:spcPct val="120000"/>
              </a:lnSpc>
              <a:spcBef>
                <a:spcPts val="0"/>
              </a:spcBef>
              <a:spcAft>
                <a:spcPts val="600"/>
              </a:spcAft>
            </a:pPr>
            <a:r>
              <a:rPr lang="en-US" altLang="en-US" sz="1900" dirty="0">
                <a:hlinkClick r:id="rId2"/>
              </a:rPr>
              <a:t>Keep track of how much it will cost </a:t>
            </a:r>
            <a:r>
              <a:rPr lang="en-US" altLang="en-US" sz="1900" dirty="0"/>
              <a:t>per “regular attendee” and per “student hour” (hours of programming x regular attendee); too high a cost per student or student hour won’t be competitive; don’t “pad;” don’t make it too expensive for the probable gain (form on page 42).</a:t>
            </a:r>
          </a:p>
          <a:p>
            <a:pPr>
              <a:lnSpc>
                <a:spcPct val="120000"/>
              </a:lnSpc>
              <a:spcBef>
                <a:spcPts val="0"/>
              </a:spcBef>
              <a:spcAft>
                <a:spcPts val="600"/>
              </a:spcAft>
            </a:pPr>
            <a:r>
              <a:rPr lang="en-US" altLang="en-US" sz="1900" dirty="0"/>
              <a:t>Remember that federal funds have </a:t>
            </a:r>
            <a:r>
              <a:rPr lang="en-US" altLang="en-US" sz="1900" dirty="0">
                <a:hlinkClick r:id="rId3"/>
              </a:rPr>
              <a:t>many restrictions </a:t>
            </a:r>
            <a:r>
              <a:rPr lang="en-US" altLang="en-US" sz="1900" dirty="0"/>
              <a:t>(incentives, snacks, celebratory food, entertainment are unallowable costs); additionally, costs must be “</a:t>
            </a:r>
            <a:r>
              <a:rPr lang="en-US" altLang="en-US" sz="1900" dirty="0">
                <a:hlinkClick r:id="rId4"/>
              </a:rPr>
              <a:t>reasonable and necessary</a:t>
            </a:r>
            <a:r>
              <a:rPr lang="en-US" altLang="en-US" sz="1900" dirty="0"/>
              <a:t>;” instead, can organization provide and list as in-kind support?</a:t>
            </a:r>
          </a:p>
          <a:p>
            <a:pPr>
              <a:lnSpc>
                <a:spcPct val="120000"/>
              </a:lnSpc>
              <a:spcBef>
                <a:spcPts val="0"/>
              </a:spcBef>
              <a:spcAft>
                <a:spcPts val="600"/>
              </a:spcAft>
            </a:pPr>
            <a:r>
              <a:rPr lang="en-US" sz="1900" dirty="0"/>
              <a:t>Be careful about saddling budget with costs that can be shared or provided in-kind</a:t>
            </a:r>
            <a:endParaRPr lang="en-US" altLang="en-US" sz="1900" dirty="0"/>
          </a:p>
          <a:p>
            <a:pPr>
              <a:lnSpc>
                <a:spcPct val="120000"/>
              </a:lnSpc>
              <a:spcBef>
                <a:spcPts val="0"/>
              </a:spcBef>
              <a:spcAft>
                <a:spcPts val="600"/>
              </a:spcAft>
            </a:pPr>
            <a:r>
              <a:rPr lang="en-US" sz="1900" dirty="0"/>
              <a:t>We will expect your organization and staff to actually do what you wrote in the application.  In year one and in year five. Be realistic. Don’t set your organization and future staff up for failure.</a:t>
            </a:r>
          </a:p>
          <a:p>
            <a:pPr>
              <a:lnSpc>
                <a:spcPct val="120000"/>
              </a:lnSpc>
              <a:spcBef>
                <a:spcPts val="0"/>
              </a:spcBef>
              <a:spcAft>
                <a:spcPts val="600"/>
              </a:spcAft>
            </a:pPr>
            <a:r>
              <a:rPr lang="en-US" sz="1900" dirty="0"/>
              <a:t>If awarded, you application should be the Director’s “job description” and part of their employee manual</a:t>
            </a:r>
            <a:endParaRPr lang="en-US" altLang="en-US" sz="1900" dirty="0"/>
          </a:p>
          <a:p>
            <a:pPr>
              <a:lnSpc>
                <a:spcPct val="120000"/>
              </a:lnSpc>
              <a:spcBef>
                <a:spcPts val="0"/>
              </a:spcBef>
              <a:spcAft>
                <a:spcPts val="600"/>
              </a:spcAft>
            </a:pPr>
            <a:r>
              <a:rPr lang="en-US" sz="1900" dirty="0"/>
              <a:t>Take all of the advice and tips here with a grain of salt. Application scores are a complex result of reviewer understanding, the entirety of your Application Package, and how it compares to other applications submitted.  </a:t>
            </a:r>
          </a:p>
          <a:p>
            <a:pPr marL="0" indent="0">
              <a:buNone/>
            </a:pPr>
            <a:endParaRPr lang="en-US" sz="1600" dirty="0"/>
          </a:p>
          <a:p>
            <a:endParaRPr lang="en-US" dirty="0"/>
          </a:p>
          <a:p>
            <a:endParaRPr lang="en-US" altLang="en-US" dirty="0"/>
          </a:p>
          <a:p>
            <a:endParaRPr lang="en-US" altLang="en-US" dirty="0"/>
          </a:p>
        </p:txBody>
      </p:sp>
    </p:spTree>
    <p:extLst>
      <p:ext uri="{BB962C8B-B14F-4D97-AF65-F5344CB8AC3E}">
        <p14:creationId xmlns:p14="http://schemas.microsoft.com/office/powerpoint/2010/main" val="3538984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Tech tips for application</a:t>
            </a:r>
          </a:p>
        </p:txBody>
      </p:sp>
      <p:sp>
        <p:nvSpPr>
          <p:cNvPr id="3" name="Content Placeholder 2"/>
          <p:cNvSpPr>
            <a:spLocks noGrp="1"/>
          </p:cNvSpPr>
          <p:nvPr>
            <p:ph idx="1"/>
          </p:nvPr>
        </p:nvSpPr>
        <p:spPr/>
        <p:txBody>
          <a:bodyPr>
            <a:normAutofit/>
          </a:bodyPr>
          <a:lstStyle/>
          <a:p>
            <a:r>
              <a:rPr lang="en-US" sz="1700" dirty="0"/>
              <a:t>The RFA’s Table of Contents is “clickable;” you can also use the “Navigation Pane” (under View tab) to navigate the document by header.</a:t>
            </a:r>
          </a:p>
          <a:p>
            <a:r>
              <a:rPr lang="en-US" altLang="en-US" sz="1700" dirty="0"/>
              <a:t>Make your application easy for reviewers to view, understand, and navigate.</a:t>
            </a:r>
            <a:endParaRPr lang="en-US" sz="1700" dirty="0"/>
          </a:p>
          <a:p>
            <a:r>
              <a:rPr lang="en-US" sz="1700" dirty="0"/>
              <a:t>Consider using the “Headers” function of MS Word (under Home tab) for your own application—it can help make an automatic Table of Contents and auto-update page numbers to match. You can find instructions and videos online. </a:t>
            </a:r>
            <a:r>
              <a:rPr lang="en-US" sz="1800" dirty="0"/>
              <a:t>Maybe you can repurpose the formatting in the RFA document</a:t>
            </a:r>
            <a:endParaRPr lang="en-US" sz="1700" dirty="0"/>
          </a:p>
          <a:p>
            <a:r>
              <a:rPr lang="en-US" sz="1700" dirty="0"/>
              <a:t>You must submit the entire Application Package as a single PDF file; don’t simply scan the entire document if possible because the degraded image reduces its readability</a:t>
            </a:r>
          </a:p>
          <a:p>
            <a:r>
              <a:rPr lang="en-US" sz="1700" dirty="0"/>
              <a:t>Make sure the Budget Narrative cells don’t cut off when printed or changed to a PDF</a:t>
            </a:r>
          </a:p>
          <a:p>
            <a:r>
              <a:rPr lang="en-US" sz="1700" b="1" dirty="0"/>
              <a:t>Do a test print</a:t>
            </a:r>
            <a:r>
              <a:rPr lang="en-US" sz="1700" dirty="0"/>
              <a:t>. It is sometimes easier to spot issues. Also, reviewers may opt to read electronically or to print and read paper copy.</a:t>
            </a:r>
          </a:p>
          <a:p>
            <a:r>
              <a:rPr lang="en-US" sz="1700" dirty="0"/>
              <a:t>Submit 24 to 48 hours in advance</a:t>
            </a:r>
          </a:p>
          <a:p>
            <a:pPr marL="0" indent="0">
              <a:buNone/>
            </a:pPr>
            <a:endParaRPr lang="en-US" sz="1700" dirty="0"/>
          </a:p>
          <a:p>
            <a:endParaRPr lang="en-US" sz="1700" dirty="0"/>
          </a:p>
          <a:p>
            <a:pPr marL="0" indent="0">
              <a:buNone/>
            </a:pPr>
            <a:endParaRPr lang="en-US" sz="2300" dirty="0"/>
          </a:p>
          <a:p>
            <a:endParaRPr lang="en-US" sz="23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10020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91937-135C-E23F-66A1-88D957FCC5F4}"/>
            </a:ext>
          </a:extLst>
        </p:cNvPr>
        <p:cNvGrpSpPr/>
        <p:nvPr/>
      </p:nvGrpSpPr>
      <p:grpSpPr>
        <a:xfrm>
          <a:off x="0" y="0"/>
          <a:ext cx="0" cy="0"/>
          <a:chOff x="0" y="0"/>
          <a:chExt cx="0" cy="0"/>
        </a:xfrm>
      </p:grpSpPr>
      <p:sp>
        <p:nvSpPr>
          <p:cNvPr id="58370" name="Title 1">
            <a:extLst>
              <a:ext uri="{FF2B5EF4-FFF2-40B4-BE49-F238E27FC236}">
                <a16:creationId xmlns:a16="http://schemas.microsoft.com/office/drawing/2014/main" id="{252CD015-7C51-E081-F584-DE43A5BFC560}"/>
              </a:ext>
            </a:extLst>
          </p:cNvPr>
          <p:cNvSpPr>
            <a:spLocks noGrp="1"/>
          </p:cNvSpPr>
          <p:nvPr>
            <p:ph type="title"/>
          </p:nvPr>
        </p:nvSpPr>
        <p:spPr/>
        <p:txBody>
          <a:bodyPr/>
          <a:lstStyle/>
          <a:p>
            <a:pPr algn="l" eaLnBrk="1" hangingPunct="1"/>
            <a:r>
              <a:rPr lang="en-US" altLang="en-US" dirty="0">
                <a:solidFill>
                  <a:schemeClr val="accent1"/>
                </a:solidFill>
              </a:rPr>
              <a:t>Final check </a:t>
            </a:r>
          </a:p>
        </p:txBody>
      </p:sp>
      <p:sp>
        <p:nvSpPr>
          <p:cNvPr id="3" name="Content Placeholder 2">
            <a:extLst>
              <a:ext uri="{FF2B5EF4-FFF2-40B4-BE49-F238E27FC236}">
                <a16:creationId xmlns:a16="http://schemas.microsoft.com/office/drawing/2014/main" id="{D17B35DE-CA0A-E3C9-93C6-3E2B1502DE16}"/>
              </a:ext>
            </a:extLst>
          </p:cNvPr>
          <p:cNvSpPr>
            <a:spLocks noGrp="1"/>
          </p:cNvSpPr>
          <p:nvPr>
            <p:ph idx="1"/>
          </p:nvPr>
        </p:nvSpPr>
        <p:spPr>
          <a:xfrm>
            <a:off x="628650" y="1825625"/>
            <a:ext cx="4781550" cy="4351338"/>
          </a:xfrm>
        </p:spPr>
        <p:txBody>
          <a:bodyPr>
            <a:normAutofit/>
          </a:bodyPr>
          <a:lstStyle/>
          <a:p>
            <a:pPr>
              <a:spcBef>
                <a:spcPts val="1200"/>
              </a:spcBef>
              <a:defRPr/>
            </a:pPr>
            <a:r>
              <a:rPr lang="en-US" sz="1800" dirty="0"/>
              <a:t>It is easy to submit inconsistent information—do final review</a:t>
            </a:r>
          </a:p>
          <a:p>
            <a:pPr>
              <a:spcBef>
                <a:spcPts val="1200"/>
              </a:spcBef>
              <a:defRPr/>
            </a:pPr>
            <a:r>
              <a:rPr lang="en-US" sz="1800" dirty="0"/>
              <a:t>The “funding award request per year” is listed several places, including </a:t>
            </a:r>
          </a:p>
          <a:p>
            <a:pPr lvl="1">
              <a:defRPr/>
            </a:pPr>
            <a:r>
              <a:rPr lang="en-US" sz="1600" dirty="0"/>
              <a:t>Cover Page Form</a:t>
            </a:r>
          </a:p>
          <a:p>
            <a:pPr lvl="1">
              <a:defRPr/>
            </a:pPr>
            <a:r>
              <a:rPr lang="en-US" sz="1600" dirty="0"/>
              <a:t>Program Summary Form, pages 1 and 3</a:t>
            </a:r>
          </a:p>
          <a:p>
            <a:pPr lvl="1">
              <a:defRPr/>
            </a:pPr>
            <a:r>
              <a:rPr lang="en-US" sz="1600" dirty="0"/>
              <a:t>Budget</a:t>
            </a:r>
          </a:p>
          <a:p>
            <a:pPr lvl="1">
              <a:defRPr/>
            </a:pPr>
            <a:r>
              <a:rPr lang="en-US" sz="1600" dirty="0"/>
              <a:t>Budget Narrative</a:t>
            </a:r>
            <a:endParaRPr lang="en-US" dirty="0"/>
          </a:p>
          <a:p>
            <a:pPr>
              <a:spcBef>
                <a:spcPts val="1200"/>
              </a:spcBef>
              <a:defRPr/>
            </a:pPr>
            <a:r>
              <a:rPr lang="en-US" sz="1800" dirty="0"/>
              <a:t>The Program Summary Form should align with information in multiple places, including at least all the areas highlighted in yellow</a:t>
            </a:r>
          </a:p>
          <a:p>
            <a:pPr lvl="1">
              <a:defRPr/>
            </a:pPr>
            <a:endParaRPr lang="en-US" sz="1800" dirty="0"/>
          </a:p>
          <a:p>
            <a:pPr eaLnBrk="1" fontAlgn="auto" hangingPunct="1">
              <a:spcAft>
                <a:spcPts val="0"/>
              </a:spcAft>
              <a:defRPr/>
            </a:pPr>
            <a:endParaRPr lang="en-US" dirty="0"/>
          </a:p>
        </p:txBody>
      </p:sp>
      <p:pic>
        <p:nvPicPr>
          <p:cNvPr id="5" name="Picture 4" descr="Screenshot of RFA Application Checklis with portions highlighted that should align with Program Summary Form. This includes cover page, eligibility form, Priority Points A, B, and C, Schedule, Applicaiton Narrative, Budget and Budget Narrative, Appendices C, E, and F.">
            <a:extLst>
              <a:ext uri="{FF2B5EF4-FFF2-40B4-BE49-F238E27FC236}">
                <a16:creationId xmlns:a16="http://schemas.microsoft.com/office/drawing/2014/main" id="{EBA901EB-07AC-2F73-E3D2-C880972DB0DB}"/>
              </a:ext>
            </a:extLst>
          </p:cNvPr>
          <p:cNvPicPr>
            <a:picLocks noChangeAspect="1"/>
          </p:cNvPicPr>
          <p:nvPr/>
        </p:nvPicPr>
        <p:blipFill>
          <a:blip r:embed="rId2"/>
          <a:stretch>
            <a:fillRect/>
          </a:stretch>
        </p:blipFill>
        <p:spPr>
          <a:xfrm>
            <a:off x="5791200" y="2133600"/>
            <a:ext cx="2804661" cy="3405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3482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pPr eaLnBrk="1" hangingPunct="1"/>
            <a:r>
              <a:rPr lang="en-US" altLang="en-US" dirty="0">
                <a:solidFill>
                  <a:schemeClr val="accent1"/>
                </a:solidFill>
              </a:rPr>
              <a:t>Next Steps</a:t>
            </a:r>
          </a:p>
        </p:txBody>
      </p:sp>
    </p:spTree>
    <p:extLst>
      <p:ext uri="{BB962C8B-B14F-4D97-AF65-F5344CB8AC3E}">
        <p14:creationId xmlns:p14="http://schemas.microsoft.com/office/powerpoint/2010/main" val="297980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altLang="en-US" dirty="0">
                <a:solidFill>
                  <a:schemeClr val="accent1"/>
                </a:solidFill>
              </a:rPr>
              <a:t>Next steps</a:t>
            </a:r>
            <a:r>
              <a:rPr lang="en-US" altLang="en-US" dirty="0">
                <a:solidFill>
                  <a:schemeClr val="accent1"/>
                </a:solidFill>
              </a:rPr>
              <a:t> from here</a:t>
            </a:r>
            <a:endParaRPr altLang="en-US" dirty="0">
              <a:solidFill>
                <a:schemeClr val="accent1"/>
              </a:solidFill>
            </a:endParaRPr>
          </a:p>
        </p:txBody>
      </p:sp>
      <p:sp>
        <p:nvSpPr>
          <p:cNvPr id="67586" name="Content Placeholder 2"/>
          <p:cNvSpPr>
            <a:spLocks noGrp="1"/>
          </p:cNvSpPr>
          <p:nvPr>
            <p:ph idx="1"/>
          </p:nvPr>
        </p:nvSpPr>
        <p:spPr/>
        <p:txBody>
          <a:bodyPr/>
          <a:lstStyle/>
          <a:p>
            <a:pPr eaLnBrk="1" hangingPunct="1"/>
            <a:r>
              <a:rPr lang="en-US" altLang="en-US" dirty="0"/>
              <a:t>If you didn’t attend Webinar #1, review recording and slides on the </a:t>
            </a:r>
            <a:r>
              <a:rPr lang="en-US" altLang="en-US" dirty="0">
                <a:hlinkClick r:id="rId2"/>
              </a:rPr>
              <a:t>DEED 21st CCLC Website</a:t>
            </a:r>
            <a:endParaRPr lang="en-US" altLang="en-US" dirty="0"/>
          </a:p>
          <a:p>
            <a:pPr eaLnBrk="1" hangingPunct="1"/>
            <a:r>
              <a:rPr lang="en-US" altLang="en-US" dirty="0"/>
              <a:t>Research</a:t>
            </a:r>
          </a:p>
          <a:p>
            <a:pPr eaLnBrk="1" hangingPunct="1"/>
            <a:r>
              <a:rPr lang="en-US" altLang="en-US" dirty="0"/>
              <a:t>Community meetings</a:t>
            </a:r>
          </a:p>
          <a:p>
            <a:pPr lvl="1"/>
            <a:r>
              <a:rPr lang="en-US" altLang="en-US" sz="1600" dirty="0"/>
              <a:t>Schools, </a:t>
            </a:r>
          </a:p>
          <a:p>
            <a:pPr lvl="1"/>
            <a:r>
              <a:rPr lang="en-US" altLang="en-US" sz="1600" dirty="0"/>
              <a:t>Private Schools, </a:t>
            </a:r>
          </a:p>
          <a:p>
            <a:pPr lvl="1"/>
            <a:r>
              <a:rPr lang="en-US" altLang="en-US" sz="1600" dirty="0"/>
              <a:t>Tribes, </a:t>
            </a:r>
          </a:p>
          <a:p>
            <a:pPr lvl="1"/>
            <a:r>
              <a:rPr lang="en-US" altLang="en-US" sz="1600" dirty="0"/>
              <a:t>Partners</a:t>
            </a:r>
          </a:p>
          <a:p>
            <a:pPr eaLnBrk="1" hangingPunct="1"/>
            <a:r>
              <a:rPr lang="en-US" altLang="en-US" dirty="0"/>
              <a:t>Local grant preparation and planning</a:t>
            </a:r>
          </a:p>
          <a:p>
            <a:pPr eaLnBrk="1" hangingPunct="1"/>
            <a:r>
              <a:rPr lang="en-US" altLang="en-US" dirty="0"/>
              <a:t>Intent to Apply is due March 5, 2026</a:t>
            </a:r>
          </a:p>
          <a:p>
            <a:pPr eaLnBrk="1" hangingPunct="1"/>
            <a:r>
              <a:rPr lang="en-US" altLang="en-US" dirty="0"/>
              <a:t>Application is due April 1, 2026; submit March 31st</a:t>
            </a:r>
          </a:p>
        </p:txBody>
      </p:sp>
    </p:spTree>
    <p:extLst>
      <p:ext uri="{BB962C8B-B14F-4D97-AF65-F5344CB8AC3E}">
        <p14:creationId xmlns:p14="http://schemas.microsoft.com/office/powerpoint/2010/main" val="1825602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p:txBody>
          <a:bodyPr/>
          <a:lstStyle/>
          <a:p>
            <a:pPr eaLnBrk="1" hangingPunct="1"/>
            <a:r>
              <a:rPr lang="en-US" altLang="en-US" dirty="0">
                <a:solidFill>
                  <a:schemeClr val="accent1"/>
                </a:solidFill>
              </a:rPr>
              <a:t>Questions?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a:r>
              <a:rPr lang="en-US" altLang="en-US" dirty="0">
                <a:solidFill>
                  <a:schemeClr val="accent1"/>
                </a:solidFill>
              </a:rPr>
              <a:t>Questions</a:t>
            </a:r>
          </a:p>
        </p:txBody>
      </p:sp>
      <p:sp>
        <p:nvSpPr>
          <p:cNvPr id="49155" name="Content Placeholder 2"/>
          <p:cNvSpPr>
            <a:spLocks noGrp="1"/>
          </p:cNvSpPr>
          <p:nvPr>
            <p:ph idx="1"/>
          </p:nvPr>
        </p:nvSpPr>
        <p:spPr/>
        <p:txBody>
          <a:bodyPr>
            <a:normAutofit fontScale="92500"/>
          </a:bodyPr>
          <a:lstStyle/>
          <a:p>
            <a:pPr>
              <a:spcBef>
                <a:spcPct val="0"/>
              </a:spcBef>
              <a:spcAft>
                <a:spcPts val="1200"/>
              </a:spcAft>
            </a:pPr>
            <a:r>
              <a:rPr lang="en-US" altLang="en-US" sz="2200" dirty="0"/>
              <a:t>Can we apply only to do summer programming?</a:t>
            </a:r>
          </a:p>
          <a:p>
            <a:pPr>
              <a:spcBef>
                <a:spcPct val="0"/>
              </a:spcBef>
              <a:spcAft>
                <a:spcPts val="1200"/>
              </a:spcAft>
            </a:pPr>
            <a:r>
              <a:rPr lang="en-US" altLang="en-US" sz="2200" dirty="0"/>
              <a:t>Must we include summer programming?</a:t>
            </a:r>
          </a:p>
          <a:p>
            <a:pPr>
              <a:spcBef>
                <a:spcPct val="0"/>
              </a:spcBef>
              <a:spcAft>
                <a:spcPts val="1200"/>
              </a:spcAft>
            </a:pPr>
            <a:r>
              <a:rPr lang="en-US" altLang="en-US" sz="2200" dirty="0"/>
              <a:t>Do we have to supply an afterschool snack or a meal?</a:t>
            </a:r>
          </a:p>
          <a:p>
            <a:pPr>
              <a:spcBef>
                <a:spcPct val="0"/>
              </a:spcBef>
              <a:spcAft>
                <a:spcPts val="1200"/>
              </a:spcAft>
            </a:pPr>
            <a:r>
              <a:rPr lang="en-US" altLang="en-US" sz="2200" dirty="0"/>
              <a:t>Can we use grant funds for the snack or meal?</a:t>
            </a:r>
          </a:p>
          <a:p>
            <a:pPr>
              <a:spcBef>
                <a:spcPct val="0"/>
              </a:spcBef>
              <a:spcAft>
                <a:spcPts val="1200"/>
              </a:spcAft>
            </a:pPr>
            <a:r>
              <a:rPr lang="en-US" altLang="en-US" sz="2200" dirty="0"/>
              <a:t>Can we use funds for bus routes home?</a:t>
            </a:r>
          </a:p>
          <a:p>
            <a:pPr>
              <a:spcBef>
                <a:spcPct val="0"/>
              </a:spcBef>
              <a:spcAft>
                <a:spcPts val="1200"/>
              </a:spcAft>
            </a:pPr>
            <a:r>
              <a:rPr lang="en-US" altLang="en-US" sz="2200" dirty="0"/>
              <a:t>Instead of a “center,” can we simply meet in a school?</a:t>
            </a:r>
          </a:p>
          <a:p>
            <a:pPr>
              <a:spcBef>
                <a:spcPct val="0"/>
              </a:spcBef>
              <a:spcAft>
                <a:spcPts val="1200"/>
              </a:spcAft>
            </a:pPr>
            <a:r>
              <a:rPr lang="en-US" altLang="en-US" sz="2200" dirty="0"/>
              <a:t>Can a non-profit apply solo without partnering with a school district?</a:t>
            </a:r>
          </a:p>
          <a:p>
            <a:pPr>
              <a:spcBef>
                <a:spcPct val="0"/>
              </a:spcBef>
              <a:spcAft>
                <a:spcPts val="1200"/>
              </a:spcAft>
            </a:pPr>
            <a:r>
              <a:rPr lang="en-US" altLang="en-US" sz="2200" dirty="0"/>
              <a:t>Can we charge participants a fee to attend?</a:t>
            </a:r>
          </a:p>
          <a:p>
            <a:pPr>
              <a:spcBef>
                <a:spcPct val="0"/>
              </a:spcBef>
              <a:spcAft>
                <a:spcPts val="1200"/>
              </a:spcAft>
            </a:pPr>
            <a:r>
              <a:rPr lang="en-US" altLang="en-US" sz="2200" dirty="0"/>
              <a:t>If this isn’t the right funding source for what we want to do, what is?</a:t>
            </a:r>
          </a:p>
          <a:p>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a:r>
              <a:rPr lang="en-US" altLang="en-US" dirty="0">
                <a:solidFill>
                  <a:schemeClr val="accent1"/>
                </a:solidFill>
              </a:rPr>
              <a:t>Answers</a:t>
            </a:r>
          </a:p>
        </p:txBody>
      </p:sp>
      <p:sp>
        <p:nvSpPr>
          <p:cNvPr id="50179" name="Content Placeholder 2"/>
          <p:cNvSpPr>
            <a:spLocks noGrp="1"/>
          </p:cNvSpPr>
          <p:nvPr>
            <p:ph idx="1"/>
          </p:nvPr>
        </p:nvSpPr>
        <p:spPr>
          <a:xfrm>
            <a:off x="628650" y="1825625"/>
            <a:ext cx="7981950" cy="4351338"/>
          </a:xfrm>
        </p:spPr>
        <p:txBody>
          <a:bodyPr>
            <a:normAutofit fontScale="85000" lnSpcReduction="10000"/>
          </a:bodyPr>
          <a:lstStyle/>
          <a:p>
            <a:pPr>
              <a:spcBef>
                <a:spcPct val="0"/>
              </a:spcBef>
              <a:spcAft>
                <a:spcPts val="1200"/>
              </a:spcAft>
            </a:pPr>
            <a:r>
              <a:rPr lang="en-US" altLang="en-US" sz="2400" dirty="0"/>
              <a:t>Can we apply only to do summer programming? </a:t>
            </a:r>
            <a:r>
              <a:rPr lang="en-US" altLang="en-US" sz="2400" dirty="0">
                <a:solidFill>
                  <a:schemeClr val="accent1"/>
                </a:solidFill>
              </a:rPr>
              <a:t>No</a:t>
            </a:r>
          </a:p>
          <a:p>
            <a:pPr>
              <a:spcBef>
                <a:spcPct val="0"/>
              </a:spcBef>
              <a:spcAft>
                <a:spcPts val="1200"/>
              </a:spcAft>
            </a:pPr>
            <a:r>
              <a:rPr lang="en-US" altLang="en-US" sz="2400" dirty="0"/>
              <a:t>Must we include summer programming? </a:t>
            </a:r>
            <a:r>
              <a:rPr lang="en-US" altLang="en-US" sz="2400" dirty="0">
                <a:solidFill>
                  <a:schemeClr val="accent1"/>
                </a:solidFill>
              </a:rPr>
              <a:t>No</a:t>
            </a:r>
          </a:p>
          <a:p>
            <a:pPr>
              <a:spcBef>
                <a:spcPct val="0"/>
              </a:spcBef>
              <a:spcAft>
                <a:spcPts val="1200"/>
              </a:spcAft>
            </a:pPr>
            <a:r>
              <a:rPr lang="en-US" altLang="en-US" sz="2400" dirty="0"/>
              <a:t>Do we have to supply an afterschool snack or a meal? </a:t>
            </a:r>
            <a:r>
              <a:rPr lang="en-US" altLang="en-US" sz="2400" dirty="0">
                <a:solidFill>
                  <a:schemeClr val="accent1"/>
                </a:solidFill>
              </a:rPr>
              <a:t>Yes</a:t>
            </a:r>
          </a:p>
          <a:p>
            <a:pPr>
              <a:spcBef>
                <a:spcPct val="0"/>
              </a:spcBef>
              <a:spcAft>
                <a:spcPts val="1200"/>
              </a:spcAft>
            </a:pPr>
            <a:r>
              <a:rPr lang="en-US" altLang="en-US" sz="2400" dirty="0"/>
              <a:t>Can we use grant funds for the snack or meal? </a:t>
            </a:r>
            <a:r>
              <a:rPr lang="en-US" altLang="en-US" sz="2400" dirty="0">
                <a:solidFill>
                  <a:schemeClr val="accent1"/>
                </a:solidFill>
              </a:rPr>
              <a:t>No</a:t>
            </a:r>
          </a:p>
          <a:p>
            <a:pPr>
              <a:spcBef>
                <a:spcPct val="0"/>
              </a:spcBef>
              <a:spcAft>
                <a:spcPts val="1200"/>
              </a:spcAft>
            </a:pPr>
            <a:r>
              <a:rPr lang="en-US" altLang="en-US" dirty="0"/>
              <a:t>Can we use funds for bus routes home? </a:t>
            </a:r>
            <a:r>
              <a:rPr lang="en-US" altLang="en-US" dirty="0">
                <a:solidFill>
                  <a:schemeClr val="accent1"/>
                </a:solidFill>
              </a:rPr>
              <a:t>Yes</a:t>
            </a:r>
            <a:endParaRPr lang="en-US" altLang="en-US" sz="2400" dirty="0">
              <a:solidFill>
                <a:schemeClr val="accent1"/>
              </a:solidFill>
            </a:endParaRPr>
          </a:p>
          <a:p>
            <a:pPr>
              <a:spcBef>
                <a:spcPct val="0"/>
              </a:spcBef>
              <a:spcAft>
                <a:spcPts val="1200"/>
              </a:spcAft>
            </a:pPr>
            <a:r>
              <a:rPr lang="en-US" altLang="en-US" sz="2400" dirty="0"/>
              <a:t>Instead of a “center,” can we simply meet in a school? </a:t>
            </a:r>
            <a:r>
              <a:rPr lang="en-US" altLang="en-US" sz="2400" dirty="0">
                <a:solidFill>
                  <a:schemeClr val="accent1"/>
                </a:solidFill>
              </a:rPr>
              <a:t>Yes </a:t>
            </a:r>
          </a:p>
          <a:p>
            <a:pPr>
              <a:spcBef>
                <a:spcPct val="0"/>
              </a:spcBef>
              <a:spcAft>
                <a:spcPts val="1200"/>
              </a:spcAft>
            </a:pPr>
            <a:r>
              <a:rPr lang="en-US" altLang="en-US" dirty="0"/>
              <a:t>Can a non-profit apply solo without partnering with a school district? </a:t>
            </a:r>
            <a:r>
              <a:rPr lang="en-US" altLang="en-US" dirty="0">
                <a:solidFill>
                  <a:schemeClr val="accent1"/>
                </a:solidFill>
              </a:rPr>
              <a:t>Yes, but harder for application to be competitive and harder to implement</a:t>
            </a:r>
            <a:endParaRPr lang="en-US" altLang="en-US" sz="2400" dirty="0">
              <a:solidFill>
                <a:schemeClr val="accent1"/>
              </a:solidFill>
            </a:endParaRPr>
          </a:p>
          <a:p>
            <a:pPr>
              <a:spcBef>
                <a:spcPct val="0"/>
              </a:spcBef>
              <a:spcAft>
                <a:spcPts val="1200"/>
              </a:spcAft>
            </a:pPr>
            <a:r>
              <a:rPr lang="en-US" altLang="en-US" dirty="0"/>
              <a:t>Can we charge participants a fee to attend? </a:t>
            </a:r>
            <a:r>
              <a:rPr lang="en-US" altLang="en-US" dirty="0">
                <a:solidFill>
                  <a:schemeClr val="accent1"/>
                </a:solidFill>
              </a:rPr>
              <a:t>Yes, but strongly discouraged, must be nominal/sliding scale, can’t make a profit, subtracted from award</a:t>
            </a:r>
            <a:endParaRPr lang="en-US" altLang="en-US" sz="2400" dirty="0">
              <a:solidFill>
                <a:schemeClr val="accent1"/>
              </a:solidFill>
            </a:endParaRPr>
          </a:p>
          <a:p>
            <a:pPr>
              <a:spcBef>
                <a:spcPct val="0"/>
              </a:spcBef>
              <a:spcAft>
                <a:spcPts val="1200"/>
              </a:spcAft>
            </a:pPr>
            <a:r>
              <a:rPr lang="en-US" altLang="en-US" sz="2400" dirty="0"/>
              <a:t>If this isn’t the right funding source for what we want to do, what is? </a:t>
            </a:r>
            <a:r>
              <a:rPr lang="en-US" altLang="en-US" sz="2400" dirty="0">
                <a:solidFill>
                  <a:schemeClr val="accent1"/>
                </a:solidFill>
              </a:rPr>
              <a:t>Try I-A, IV-A, REAP RLIS or SRSA, CTE, SIF, ANE, AAN mini </a:t>
            </a:r>
            <a:r>
              <a:rPr lang="en-US" altLang="en-US" dirty="0">
                <a:solidFill>
                  <a:schemeClr val="accent1"/>
                </a:solidFill>
              </a:rPr>
              <a:t>g</a:t>
            </a:r>
            <a:r>
              <a:rPr lang="en-US" altLang="en-US" sz="2400" dirty="0">
                <a:solidFill>
                  <a:schemeClr val="accent1"/>
                </a:solidFill>
              </a:rPr>
              <a:t>rants, DOH PYDAP</a:t>
            </a:r>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0D1E-6603-8CDB-B123-126949E805AB}"/>
              </a:ext>
            </a:extLst>
          </p:cNvPr>
          <p:cNvSpPr>
            <a:spLocks noGrp="1"/>
          </p:cNvSpPr>
          <p:nvPr>
            <p:ph type="title"/>
          </p:nvPr>
        </p:nvSpPr>
        <p:spPr/>
        <p:txBody>
          <a:bodyPr/>
          <a:lstStyle/>
          <a:p>
            <a:r>
              <a:rPr lang="en-US" dirty="0">
                <a:solidFill>
                  <a:schemeClr val="accent1"/>
                </a:solidFill>
              </a:rPr>
              <a:t>Contact information </a:t>
            </a:r>
          </a:p>
        </p:txBody>
      </p:sp>
      <p:sp>
        <p:nvSpPr>
          <p:cNvPr id="37" name="Content Placeholder 36">
            <a:extLst>
              <a:ext uri="{FF2B5EF4-FFF2-40B4-BE49-F238E27FC236}">
                <a16:creationId xmlns:a16="http://schemas.microsoft.com/office/drawing/2014/main" id="{0082B00F-9E3B-B1DB-8EF4-7CD9079CE962}"/>
              </a:ext>
            </a:extLst>
          </p:cNvPr>
          <p:cNvSpPr>
            <a:spLocks noGrp="1"/>
          </p:cNvSpPr>
          <p:nvPr>
            <p:ph idx="1"/>
          </p:nvPr>
        </p:nvSpPr>
        <p:spPr/>
        <p:txBody>
          <a:bodyPr>
            <a:normAutofit/>
          </a:bodyPr>
          <a:lstStyle/>
          <a:p>
            <a:pPr marL="0" indent="0">
              <a:buNone/>
            </a:pPr>
            <a:r>
              <a:rPr lang="en-US" b="1" dirty="0"/>
              <a:t>Jessica Paris, 21</a:t>
            </a:r>
            <a:r>
              <a:rPr lang="en-US" b="1" baseline="30000" dirty="0"/>
              <a:t>st</a:t>
            </a:r>
            <a:r>
              <a:rPr lang="en-US" b="1" dirty="0"/>
              <a:t> CCLC Program Manager</a:t>
            </a:r>
          </a:p>
          <a:p>
            <a:pPr marL="0" indent="0">
              <a:buNone/>
            </a:pPr>
            <a:r>
              <a:rPr lang="en-US" dirty="0"/>
              <a:t>jessica.paris@alaska.gov</a:t>
            </a:r>
          </a:p>
          <a:p>
            <a:pPr marL="0" indent="0">
              <a:buNone/>
            </a:pPr>
            <a:r>
              <a:rPr lang="en-US" dirty="0"/>
              <a:t>(907) 465-8716</a:t>
            </a:r>
          </a:p>
          <a:p>
            <a:pPr marL="0" indent="0">
              <a:buNone/>
            </a:pPr>
            <a:r>
              <a:rPr lang="en-US" altLang="en-US" dirty="0"/>
              <a:t>Website: </a:t>
            </a:r>
            <a:r>
              <a:rPr lang="en-US" altLang="en-US" dirty="0">
                <a:hlinkClick r:id="rId2"/>
              </a:rPr>
              <a:t>www.education.alaska.gov/21cclc/</a:t>
            </a:r>
            <a:endParaRPr lang="en-US" alt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61489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191A-4732-A15D-6299-150FA5C63F9B}"/>
              </a:ext>
            </a:extLst>
          </p:cNvPr>
          <p:cNvSpPr>
            <a:spLocks noGrp="1"/>
          </p:cNvSpPr>
          <p:nvPr>
            <p:ph type="title"/>
          </p:nvPr>
        </p:nvSpPr>
        <p:spPr/>
        <p:txBody>
          <a:bodyPr/>
          <a:lstStyle/>
          <a:p>
            <a:r>
              <a:rPr lang="en-US" dirty="0">
                <a:solidFill>
                  <a:schemeClr val="accent1"/>
                </a:solidFill>
              </a:rPr>
              <a:t>Stay connected</a:t>
            </a:r>
          </a:p>
        </p:txBody>
      </p:sp>
      <p:graphicFrame>
        <p:nvGraphicFramePr>
          <p:cNvPr id="5" name="Content Placeholder 4" descr="Website: education.alaska.gov&#10;Social Media: @AlaskaDEED &#10;Phone&#10;Main Line: (907) 465-2800&#10;Teacher Certification: (907) 465-2831&#10;">
            <a:extLst>
              <a:ext uri="{FF2B5EF4-FFF2-40B4-BE49-F238E27FC236}">
                <a16:creationId xmlns:a16="http://schemas.microsoft.com/office/drawing/2014/main" id="{585316FE-F1B4-94D7-D229-905283D4F949}"/>
              </a:ext>
            </a:extLst>
          </p:cNvPr>
          <p:cNvGraphicFramePr>
            <a:graphicFrameLocks noGrp="1"/>
          </p:cNvGraphicFramePr>
          <p:nvPr>
            <p:ph idx="1"/>
          </p:nvPr>
        </p:nvGraphicFramePr>
        <p:xfrm>
          <a:off x="1902650" y="2226469"/>
          <a:ext cx="5338701"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36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algn="l" eaLnBrk="1" hangingPunct="1"/>
            <a:r>
              <a:rPr lang="en-US" altLang="en-US" dirty="0">
                <a:solidFill>
                  <a:schemeClr val="accent1"/>
                </a:solidFill>
              </a:rPr>
              <a:t>Agenda</a:t>
            </a:r>
          </a:p>
        </p:txBody>
      </p:sp>
      <p:sp>
        <p:nvSpPr>
          <p:cNvPr id="19458" name="Content Placeholder 2"/>
          <p:cNvSpPr>
            <a:spLocks noGrp="1"/>
          </p:cNvSpPr>
          <p:nvPr>
            <p:ph idx="1"/>
          </p:nvPr>
        </p:nvSpPr>
        <p:spPr/>
        <p:txBody>
          <a:bodyPr>
            <a:normAutofit/>
          </a:bodyPr>
          <a:lstStyle/>
          <a:p>
            <a:pPr eaLnBrk="1" hangingPunct="1">
              <a:spcBef>
                <a:spcPct val="0"/>
              </a:spcBef>
              <a:spcAft>
                <a:spcPts val="1800"/>
              </a:spcAft>
            </a:pPr>
            <a:r>
              <a:rPr lang="en-US" altLang="en-US" sz="2400" dirty="0"/>
              <a:t>Overview of 21</a:t>
            </a:r>
            <a:r>
              <a:rPr lang="en-US" altLang="en-US" sz="2400" baseline="30000" dirty="0"/>
              <a:t>st</a:t>
            </a:r>
            <a:r>
              <a:rPr lang="en-US" altLang="en-US" sz="2400" dirty="0"/>
              <a:t> CCLC </a:t>
            </a:r>
          </a:p>
          <a:p>
            <a:pPr eaLnBrk="1" hangingPunct="1">
              <a:spcBef>
                <a:spcPct val="0"/>
              </a:spcBef>
              <a:spcAft>
                <a:spcPts val="1800"/>
              </a:spcAft>
            </a:pPr>
            <a:r>
              <a:rPr lang="en-US" altLang="en-US" sz="2400" dirty="0"/>
              <a:t>FY27 21</a:t>
            </a:r>
            <a:r>
              <a:rPr lang="en-US" altLang="en-US" sz="2400" baseline="30000" dirty="0"/>
              <a:t>st</a:t>
            </a:r>
            <a:r>
              <a:rPr lang="en-US" altLang="en-US" sz="2400" dirty="0"/>
              <a:t> CCLC Application Directions</a:t>
            </a:r>
          </a:p>
          <a:p>
            <a:pPr>
              <a:spcBef>
                <a:spcPct val="0"/>
              </a:spcBef>
              <a:spcAft>
                <a:spcPts val="1800"/>
              </a:spcAft>
            </a:pPr>
            <a:r>
              <a:rPr lang="en-US" altLang="en-US" dirty="0"/>
              <a:t>Overarching Tips</a:t>
            </a:r>
            <a:endParaRPr lang="en-US" altLang="en-US" sz="2400" dirty="0"/>
          </a:p>
          <a:p>
            <a:pPr eaLnBrk="1" hangingPunct="1">
              <a:spcBef>
                <a:spcPct val="0"/>
              </a:spcBef>
              <a:spcAft>
                <a:spcPts val="1800"/>
              </a:spcAft>
            </a:pPr>
            <a:r>
              <a:rPr lang="en-US" altLang="en-US" sz="2400" dirty="0"/>
              <a:t>Next Steps</a:t>
            </a:r>
          </a:p>
          <a:p>
            <a:pPr eaLnBrk="1" hangingPunct="1">
              <a:spcBef>
                <a:spcPct val="0"/>
              </a:spcBef>
              <a:spcAft>
                <a:spcPts val="1800"/>
              </a:spcAft>
            </a:pPr>
            <a:r>
              <a:rPr lang="en-US" altLang="en-US" sz="2400" dirty="0"/>
              <a:t>Questions</a:t>
            </a:r>
          </a:p>
          <a:p>
            <a:pPr marL="0" indent="0" eaLnBrk="1" hangingPunct="1">
              <a:spcBef>
                <a:spcPct val="0"/>
              </a:spcBef>
              <a:spcAft>
                <a:spcPts val="1200"/>
              </a:spcAft>
              <a:buNone/>
            </a:pPr>
            <a:endParaRPr lang="en-US"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eaLnBrk="1" hangingPunct="1"/>
            <a:r>
              <a:rPr lang="en-US" altLang="en-US" dirty="0">
                <a:solidFill>
                  <a:schemeClr val="accent1"/>
                </a:solidFill>
              </a:rPr>
              <a:t>After the award – Grantee requirements</a:t>
            </a:r>
          </a:p>
        </p:txBody>
      </p:sp>
      <p:sp>
        <p:nvSpPr>
          <p:cNvPr id="3" name="Content Placeholder 2"/>
          <p:cNvSpPr>
            <a:spLocks noGrp="1"/>
          </p:cNvSpPr>
          <p:nvPr>
            <p:ph idx="1"/>
          </p:nvPr>
        </p:nvSpPr>
        <p:spPr/>
        <p:txBody>
          <a:bodyPr>
            <a:normAutofit/>
          </a:bodyPr>
          <a:lstStyle/>
          <a:p>
            <a:pPr eaLnBrk="1" fontAlgn="auto" hangingPunct="1">
              <a:spcAft>
                <a:spcPts val="0"/>
              </a:spcAft>
              <a:defRPr/>
            </a:pPr>
            <a:r>
              <a:rPr lang="en-US" dirty="0"/>
              <a:t>Do what you promised in your application</a:t>
            </a:r>
          </a:p>
          <a:p>
            <a:pPr eaLnBrk="1" fontAlgn="auto" hangingPunct="1">
              <a:spcAft>
                <a:spcPts val="0"/>
              </a:spcAft>
              <a:defRPr/>
            </a:pPr>
            <a:r>
              <a:rPr lang="en-US" dirty="0"/>
              <a:t>Comply with applicable state and federal statutes and regulations</a:t>
            </a:r>
          </a:p>
          <a:p>
            <a:pPr eaLnBrk="1" fontAlgn="auto" hangingPunct="1">
              <a:spcAft>
                <a:spcPts val="0"/>
              </a:spcAft>
              <a:defRPr/>
            </a:pPr>
            <a:r>
              <a:rPr lang="en-US" dirty="0"/>
              <a:t>Do data collection and federal and state reporting</a:t>
            </a:r>
          </a:p>
          <a:p>
            <a:pPr eaLnBrk="1" fontAlgn="auto" hangingPunct="1">
              <a:spcAft>
                <a:spcPts val="0"/>
              </a:spcAft>
              <a:defRPr/>
            </a:pPr>
            <a:r>
              <a:rPr lang="en-US" dirty="0"/>
              <a:t>Engage in local evaluation process</a:t>
            </a:r>
          </a:p>
          <a:p>
            <a:pPr eaLnBrk="1" fontAlgn="auto" hangingPunct="1">
              <a:spcAft>
                <a:spcPts val="0"/>
              </a:spcAft>
              <a:defRPr/>
            </a:pPr>
            <a:r>
              <a:rPr lang="en-US" dirty="0"/>
              <a:t>Participate in monitoring site visits</a:t>
            </a:r>
          </a:p>
          <a:p>
            <a:pPr eaLnBrk="1" fontAlgn="auto" hangingPunct="1">
              <a:spcAft>
                <a:spcPts val="0"/>
              </a:spcAft>
              <a:defRPr/>
            </a:pPr>
            <a:r>
              <a:rPr lang="en-US" dirty="0"/>
              <a:t>Attend directors meetings and conferences</a:t>
            </a:r>
          </a:p>
          <a:p>
            <a:pPr eaLnBrk="1" fontAlgn="auto" hangingPunct="1">
              <a:spcAft>
                <a:spcPts val="0"/>
              </a:spcAft>
              <a:defRPr/>
            </a:pPr>
            <a:r>
              <a:rPr lang="en-US" dirty="0"/>
              <a:t>Share best practices</a:t>
            </a:r>
          </a:p>
          <a:p>
            <a:pPr eaLnBrk="1" fontAlgn="auto" hangingPunct="1">
              <a:spcAft>
                <a:spcPts val="0"/>
              </a:spcAft>
              <a:defRPr/>
            </a:pPr>
            <a:r>
              <a:rPr lang="en-US" dirty="0"/>
              <a:t>Plan for sustainability</a:t>
            </a:r>
          </a:p>
        </p:txBody>
      </p:sp>
    </p:spTree>
    <p:extLst>
      <p:ext uri="{BB962C8B-B14F-4D97-AF65-F5344CB8AC3E}">
        <p14:creationId xmlns:p14="http://schemas.microsoft.com/office/powerpoint/2010/main" val="138850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l" eaLnBrk="1" hangingPunct="1"/>
            <a:r>
              <a:rPr lang="en-US" altLang="en-US" sz="3200" dirty="0">
                <a:solidFill>
                  <a:schemeClr val="accent1"/>
                </a:solidFill>
              </a:rPr>
              <a:t>Final warnings for applicants</a:t>
            </a:r>
          </a:p>
        </p:txBody>
      </p:sp>
      <p:sp>
        <p:nvSpPr>
          <p:cNvPr id="65539" name="Rectangle 3"/>
          <p:cNvSpPr>
            <a:spLocks noGrp="1" noChangeArrowheads="1"/>
          </p:cNvSpPr>
          <p:nvPr>
            <p:ph idx="1"/>
          </p:nvPr>
        </p:nvSpPr>
        <p:spPr/>
        <p:txBody>
          <a:bodyPr>
            <a:normAutofit fontScale="70000" lnSpcReduction="20000"/>
          </a:bodyPr>
          <a:lstStyle/>
          <a:p>
            <a:pPr eaLnBrk="1" hangingPunct="1"/>
            <a:r>
              <a:rPr lang="en-US" altLang="en-US" dirty="0"/>
              <a:t>Understand that your application is a commitment, like a contract, and if you say you are going to do it (and you are funded) - we will expect you to do it.</a:t>
            </a:r>
          </a:p>
          <a:p>
            <a:r>
              <a:rPr lang="en-US" altLang="en-US" dirty="0"/>
              <a:t>Ensure the proposal follows guidelines/deadlines (timelines for submission, fonts, charts, orientation etc.)</a:t>
            </a:r>
          </a:p>
          <a:p>
            <a:r>
              <a:rPr lang="en-US" altLang="en-US" dirty="0"/>
              <a:t>Determine if the proposal is more appropriately funded through other sources</a:t>
            </a:r>
          </a:p>
          <a:p>
            <a:r>
              <a:rPr lang="en-US" altLang="en-US" dirty="0"/>
              <a:t>Be aware of other program or application efforts in your community</a:t>
            </a:r>
          </a:p>
          <a:p>
            <a:r>
              <a:rPr lang="en-US" altLang="en-US" dirty="0"/>
              <a:t>Ensure the proposal is not too expensive for the probable gain</a:t>
            </a:r>
          </a:p>
          <a:p>
            <a:r>
              <a:rPr lang="en-US" altLang="en-US" dirty="0"/>
              <a:t>Most grant dollars should be focused on services to the intended population </a:t>
            </a:r>
          </a:p>
          <a:p>
            <a:r>
              <a:rPr lang="en-US" altLang="en-US" dirty="0"/>
              <a:t>Only ask for what you need</a:t>
            </a:r>
          </a:p>
          <a:p>
            <a:r>
              <a:rPr lang="en-US" altLang="en-US" dirty="0"/>
              <a:t>Do not “pad” budget</a:t>
            </a:r>
          </a:p>
          <a:p>
            <a:pPr>
              <a:defRPr/>
            </a:pPr>
            <a:r>
              <a:rPr lang="en-US" altLang="en-US" dirty="0"/>
              <a:t>Budget should match your programming</a:t>
            </a:r>
          </a:p>
          <a:p>
            <a:r>
              <a:rPr lang="en-US" altLang="en-US" dirty="0"/>
              <a:t>Demonstrate capacity to provide proposed services</a:t>
            </a:r>
          </a:p>
          <a:p>
            <a:r>
              <a:rPr lang="en-US" altLang="en-US" dirty="0"/>
              <a:t>Details, details, details</a:t>
            </a:r>
          </a:p>
          <a:p>
            <a:r>
              <a:rPr lang="en-US" altLang="en-US" dirty="0"/>
              <a:t>Include realistic plans for hiring expertise, if necessary</a:t>
            </a:r>
          </a:p>
          <a:p>
            <a:r>
              <a:rPr lang="en-US" altLang="en-US" dirty="0"/>
              <a:t>Applicants should anticipate for unforeseen changes; such as difficulties in hiring personnel, and plan accordingly </a:t>
            </a:r>
          </a:p>
          <a:p>
            <a:pPr marL="274320" indent="-274320">
              <a:buFont typeface="Wingdings 2"/>
              <a:buChar char=""/>
              <a:defRPr/>
            </a:pPr>
            <a:endParaRPr lang="en-US" altLang="en-US" dirty="0"/>
          </a:p>
          <a:p>
            <a:endParaRPr lang="en-US" altLang="en-US" dirty="0"/>
          </a:p>
          <a:p>
            <a:pPr eaLnBrk="1" hangingPunct="1"/>
            <a:endParaRPr lang="en-US" altLang="en-US" dirty="0"/>
          </a:p>
        </p:txBody>
      </p:sp>
    </p:spTree>
    <p:extLst>
      <p:ext uri="{BB962C8B-B14F-4D97-AF65-F5344CB8AC3E}">
        <p14:creationId xmlns:p14="http://schemas.microsoft.com/office/powerpoint/2010/main" val="62355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p:nvPr>
        </p:nvSpPr>
        <p:spPr/>
        <p:txBody>
          <a:bodyPr/>
          <a:lstStyle/>
          <a:p>
            <a:pPr eaLnBrk="1" hangingPunct="1"/>
            <a:r>
              <a:rPr lang="en-US" altLang="en-US" dirty="0">
                <a:solidFill>
                  <a:schemeClr val="accent1"/>
                </a:solidFill>
              </a:rPr>
              <a:t>Overview of 21</a:t>
            </a:r>
            <a:r>
              <a:rPr lang="en-US" altLang="en-US" baseline="30000" dirty="0">
                <a:solidFill>
                  <a:schemeClr val="accent1"/>
                </a:solidFill>
              </a:rPr>
              <a:t>st</a:t>
            </a:r>
            <a:r>
              <a:rPr lang="en-US" altLang="en-US" dirty="0">
                <a:solidFill>
                  <a:schemeClr val="accent1"/>
                </a:solidFill>
              </a:rPr>
              <a:t> CCLC</a:t>
            </a:r>
          </a:p>
        </p:txBody>
      </p:sp>
      <p:sp>
        <p:nvSpPr>
          <p:cNvPr id="4" name="Text Placeholder 3"/>
          <p:cNvSpPr>
            <a:spLocks noGrp="1"/>
          </p:cNvSpPr>
          <p:nvPr>
            <p:ph type="body" idx="1"/>
          </p:nvPr>
        </p:nvSpPr>
        <p:spPr/>
        <p:txBody>
          <a:bodyPr/>
          <a:lstStyle/>
          <a:p>
            <a:pPr>
              <a:defRPr/>
            </a:pPr>
            <a:r>
              <a:rPr lang="en-US" dirty="0"/>
              <a:t>21</a:t>
            </a:r>
            <a:r>
              <a:rPr lang="en-US" baseline="30000" dirty="0"/>
              <a:t>st</a:t>
            </a:r>
            <a:r>
              <a:rPr lang="en-US" dirty="0"/>
              <a:t> Century </a:t>
            </a:r>
          </a:p>
          <a:p>
            <a:pPr>
              <a:defRPr/>
            </a:pPr>
            <a:r>
              <a:rPr lang="en-US" dirty="0"/>
              <a:t>Community Learning Centers Program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altLang="en-US" dirty="0">
                <a:solidFill>
                  <a:schemeClr val="accent1"/>
                </a:solidFill>
              </a:rPr>
              <a:t>Overview of 21</a:t>
            </a:r>
            <a:r>
              <a:rPr lang="en-US" altLang="en-US" baseline="30000" dirty="0">
                <a:solidFill>
                  <a:schemeClr val="accent1"/>
                </a:solidFill>
              </a:rPr>
              <a:t>st</a:t>
            </a:r>
            <a:r>
              <a:rPr lang="en-US" altLang="en-US" dirty="0">
                <a:solidFill>
                  <a:schemeClr val="accent1"/>
                </a:solidFill>
              </a:rPr>
              <a:t> CCLC webinar topics</a:t>
            </a:r>
          </a:p>
        </p:txBody>
      </p:sp>
      <p:sp>
        <p:nvSpPr>
          <p:cNvPr id="2" name="Text Placeholder 1">
            <a:extLst>
              <a:ext uri="{FF2B5EF4-FFF2-40B4-BE49-F238E27FC236}">
                <a16:creationId xmlns:a16="http://schemas.microsoft.com/office/drawing/2014/main" id="{CAC6EDC4-A57E-4A74-E371-967886FCEAAF}"/>
              </a:ext>
            </a:extLst>
          </p:cNvPr>
          <p:cNvSpPr>
            <a:spLocks noGrp="1"/>
          </p:cNvSpPr>
          <p:nvPr>
            <p:ph type="body" idx="1"/>
          </p:nvPr>
        </p:nvSpPr>
        <p:spPr>
          <a:xfrm>
            <a:off x="629842" y="1681162"/>
            <a:ext cx="7884316" cy="1138237"/>
          </a:xfrm>
        </p:spPr>
        <p:txBody>
          <a:bodyPr>
            <a:normAutofit/>
          </a:bodyPr>
          <a:lstStyle/>
          <a:p>
            <a:r>
              <a:rPr lang="en-US" altLang="en-US" sz="2000" dirty="0"/>
              <a:t>See the 21</a:t>
            </a:r>
            <a:r>
              <a:rPr lang="en-US" altLang="en-US" sz="2000" baseline="30000" dirty="0"/>
              <a:t>st</a:t>
            </a:r>
            <a:r>
              <a:rPr lang="en-US" altLang="en-US" sz="2000" dirty="0"/>
              <a:t> CCLC Webinar presented on Wednesday, February 25, which addressed these topics—</a:t>
            </a:r>
          </a:p>
          <a:p>
            <a:endParaRPr lang="en-US" altLang="en-US" sz="2000" dirty="0"/>
          </a:p>
        </p:txBody>
      </p:sp>
      <p:sp>
        <p:nvSpPr>
          <p:cNvPr id="21507" name="Content Placeholder 1"/>
          <p:cNvSpPr>
            <a:spLocks noGrp="1"/>
          </p:cNvSpPr>
          <p:nvPr>
            <p:ph sz="half" idx="2"/>
          </p:nvPr>
        </p:nvSpPr>
        <p:spPr>
          <a:xfrm>
            <a:off x="636986" y="2819399"/>
            <a:ext cx="3868340" cy="3684588"/>
          </a:xfrm>
        </p:spPr>
        <p:txBody>
          <a:bodyPr>
            <a:normAutofit/>
          </a:bodyPr>
          <a:lstStyle/>
          <a:p>
            <a:pPr eaLnBrk="1" hangingPunct="1">
              <a:spcAft>
                <a:spcPts val="600"/>
              </a:spcAft>
            </a:pPr>
            <a:r>
              <a:rPr lang="en-US" altLang="en-US" dirty="0"/>
              <a:t>Funding source</a:t>
            </a:r>
          </a:p>
          <a:p>
            <a:pPr eaLnBrk="1" hangingPunct="1">
              <a:spcAft>
                <a:spcPts val="600"/>
              </a:spcAft>
            </a:pPr>
            <a:r>
              <a:rPr lang="en-US" altLang="en-US" dirty="0"/>
              <a:t>Purpose of funds</a:t>
            </a:r>
          </a:p>
          <a:p>
            <a:pPr eaLnBrk="1" hangingPunct="1">
              <a:spcAft>
                <a:spcPts val="600"/>
              </a:spcAft>
            </a:pPr>
            <a:r>
              <a:rPr lang="en-US" altLang="en-US" dirty="0"/>
              <a:t>Expected and allowable activities and services</a:t>
            </a:r>
          </a:p>
          <a:p>
            <a:pPr eaLnBrk="1" hangingPunct="1">
              <a:spcAft>
                <a:spcPts val="600"/>
              </a:spcAft>
            </a:pPr>
            <a:r>
              <a:rPr lang="en-US" altLang="en-US" dirty="0"/>
              <a:t>Schedules</a:t>
            </a:r>
          </a:p>
          <a:p>
            <a:pPr eaLnBrk="1" hangingPunct="1">
              <a:spcAft>
                <a:spcPts val="600"/>
              </a:spcAft>
            </a:pPr>
            <a:r>
              <a:rPr lang="en-US" altLang="en-US" dirty="0"/>
              <a:t>Staffing</a:t>
            </a:r>
          </a:p>
          <a:p>
            <a:pPr eaLnBrk="1" hangingPunct="1">
              <a:spcAft>
                <a:spcPts val="600"/>
              </a:spcAft>
            </a:pPr>
            <a:r>
              <a:rPr lang="en-US" altLang="en-US" dirty="0"/>
              <a:t>Facilities</a:t>
            </a:r>
          </a:p>
          <a:p>
            <a:pPr eaLnBrk="1" hangingPunct="1">
              <a:spcAft>
                <a:spcPts val="1200"/>
              </a:spcAft>
            </a:pPr>
            <a:endParaRPr lang="en-US" altLang="en-US" dirty="0"/>
          </a:p>
          <a:p>
            <a:endParaRPr lang="en-US" altLang="en-US" dirty="0"/>
          </a:p>
        </p:txBody>
      </p:sp>
      <p:sp>
        <p:nvSpPr>
          <p:cNvPr id="5" name="Content Placeholder 4">
            <a:extLst>
              <a:ext uri="{FF2B5EF4-FFF2-40B4-BE49-F238E27FC236}">
                <a16:creationId xmlns:a16="http://schemas.microsoft.com/office/drawing/2014/main" id="{26D32E00-E40C-3CCE-ACC0-335D94F764BE}"/>
              </a:ext>
            </a:extLst>
          </p:cNvPr>
          <p:cNvSpPr>
            <a:spLocks noGrp="1"/>
          </p:cNvSpPr>
          <p:nvPr>
            <p:ph sz="quarter" idx="4"/>
          </p:nvPr>
        </p:nvSpPr>
        <p:spPr>
          <a:xfrm>
            <a:off x="4687487" y="2819399"/>
            <a:ext cx="3887391" cy="3684588"/>
          </a:xfrm>
        </p:spPr>
        <p:txBody>
          <a:bodyPr>
            <a:normAutofit/>
          </a:bodyPr>
          <a:lstStyle/>
          <a:p>
            <a:pPr>
              <a:spcAft>
                <a:spcPts val="600"/>
              </a:spcAft>
            </a:pPr>
            <a:r>
              <a:rPr lang="en-US" altLang="en-US" dirty="0"/>
              <a:t>Eligible applicants &amp; schools</a:t>
            </a:r>
          </a:p>
          <a:p>
            <a:pPr>
              <a:spcAft>
                <a:spcPts val="600"/>
              </a:spcAft>
            </a:pPr>
            <a:r>
              <a:rPr lang="en-US" altLang="en-US" dirty="0"/>
              <a:t>Funding parameters</a:t>
            </a:r>
          </a:p>
          <a:p>
            <a:pPr>
              <a:spcAft>
                <a:spcPts val="600"/>
              </a:spcAft>
            </a:pPr>
            <a:r>
              <a:rPr lang="en-US" altLang="en-US" dirty="0"/>
              <a:t>“Supplement not supplant” requirement</a:t>
            </a:r>
          </a:p>
          <a:p>
            <a:pPr>
              <a:spcAft>
                <a:spcPts val="600"/>
              </a:spcAft>
            </a:pPr>
            <a:r>
              <a:rPr lang="en-US" altLang="en-US" dirty="0"/>
              <a:t>Reporting requirements</a:t>
            </a:r>
          </a:p>
          <a:p>
            <a:pPr>
              <a:spcAft>
                <a:spcPts val="600"/>
              </a:spcAft>
            </a:pPr>
            <a:r>
              <a:rPr lang="en-US" altLang="en-US" dirty="0"/>
              <a:t>Tips</a:t>
            </a:r>
          </a:p>
          <a:p>
            <a:pPr>
              <a:spcAft>
                <a:spcPts val="600"/>
              </a:spcAft>
            </a:pPr>
            <a:r>
              <a:rPr lang="en-US" altLang="en-US" dirty="0"/>
              <a:t>Resources</a:t>
            </a:r>
          </a:p>
          <a:p>
            <a:endParaRPr lang="en-US" dirty="0"/>
          </a:p>
        </p:txBody>
      </p:sp>
      <p:pic>
        <p:nvPicPr>
          <p:cNvPr id="21509" name="Picture 1" descr="21st CCLC logo; soaring beyond expectation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382470"/>
            <a:ext cx="1066379" cy="107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10933</TotalTime>
  <Words>6086</Words>
  <Application>Microsoft Office PowerPoint</Application>
  <PresentationFormat>On-screen Show (4:3)</PresentationFormat>
  <Paragraphs>612</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Courier New</vt:lpstr>
      <vt:lpstr>Wingdings</vt:lpstr>
      <vt:lpstr>Wingdings 2</vt:lpstr>
      <vt:lpstr>Office Theme</vt:lpstr>
      <vt:lpstr>21st CCLC FY27 RFA Technical Assistance Webinar, Part II Grant Application Instructions</vt:lpstr>
      <vt:lpstr>Mission, Vision, and Purpose</vt:lpstr>
      <vt:lpstr>Strategic Priorities:  Alaska’s Education Challenge</vt:lpstr>
      <vt:lpstr> Engage by using the tech:</vt:lpstr>
      <vt:lpstr>Before we get started…</vt:lpstr>
      <vt:lpstr>Who is here?</vt:lpstr>
      <vt:lpstr>Agenda</vt:lpstr>
      <vt:lpstr>Overview of 21st CCLC</vt:lpstr>
      <vt:lpstr>Overview of 21st CCLC webinar topics</vt:lpstr>
      <vt:lpstr>Purpose of 21st CCLC funding </vt:lpstr>
      <vt:lpstr>Increase academic achievement</vt:lpstr>
      <vt:lpstr>What are effective program schedules?</vt:lpstr>
      <vt:lpstr>Additional features of 21st CCLC programs</vt:lpstr>
      <vt:lpstr>Supplement not supplant</vt:lpstr>
      <vt:lpstr>Application Directions</vt:lpstr>
      <vt:lpstr>Open RFA document and webpage</vt:lpstr>
      <vt:lpstr>Application Submission</vt:lpstr>
      <vt:lpstr>Application Checklist</vt:lpstr>
      <vt:lpstr>Population Served and Eligibility Form</vt:lpstr>
      <vt:lpstr>21st CLCC DEED School Data Sheet</vt:lpstr>
      <vt:lpstr>Eligibility Form Example</vt:lpstr>
      <vt:lpstr>Eligibility Sheet: Example of Not Eligible</vt:lpstr>
      <vt:lpstr>Cover  Page</vt:lpstr>
      <vt:lpstr>Table of Contents</vt:lpstr>
      <vt:lpstr>Project Abstract</vt:lpstr>
      <vt:lpstr>Program Summary Form</vt:lpstr>
      <vt:lpstr>Program Summary Form page 2 Example</vt:lpstr>
      <vt:lpstr>Program Summary Form page 3 Example</vt:lpstr>
      <vt:lpstr>Comparable Cost Calculator Example</vt:lpstr>
      <vt:lpstr>Target Cost per Regular Attendee</vt:lpstr>
      <vt:lpstr>Priority Points A, B, and C</vt:lpstr>
      <vt:lpstr>Priority Points A: School-Community Partnership</vt:lpstr>
      <vt:lpstr>Priority Points B: Serving Schools in Need</vt:lpstr>
      <vt:lpstr>21st CCLC DEED School Data Sheet</vt:lpstr>
      <vt:lpstr>Priority Points B Form</vt:lpstr>
      <vt:lpstr>Priority Points C: Programmatic Support for Alaska’s Education Challenge</vt:lpstr>
      <vt:lpstr>Program Schedule for Centers</vt:lpstr>
      <vt:lpstr>Application Narrative</vt:lpstr>
      <vt:lpstr>Criteria and image of compliant narrative formatting</vt:lpstr>
      <vt:lpstr>Examples of compliant narrative formatting</vt:lpstr>
      <vt:lpstr>Examples of bad narrative formatting</vt:lpstr>
      <vt:lpstr>Application Narrative Tips</vt:lpstr>
      <vt:lpstr>Application Narrative Tips continued</vt:lpstr>
      <vt:lpstr>Appendices Directions</vt:lpstr>
      <vt:lpstr>Appendices</vt:lpstr>
      <vt:lpstr>Appendix A: Budget and Budget Narrative </vt:lpstr>
      <vt:lpstr>Budget and Budget Narrative Template</vt:lpstr>
      <vt:lpstr>Budget and Budget Narrative Template printing</vt:lpstr>
      <vt:lpstr>Example of bad budget formatting</vt:lpstr>
      <vt:lpstr>Appendix B: Letter from Principal(s)</vt:lpstr>
      <vt:lpstr>Appendix C: MOU for key partnership</vt:lpstr>
      <vt:lpstr>Appendices D, E, F, G, H, I</vt:lpstr>
      <vt:lpstr>Appendix  J</vt:lpstr>
      <vt:lpstr>Consultation with private schools</vt:lpstr>
      <vt:lpstr>Consultation with federally recognized tribes</vt:lpstr>
      <vt:lpstr>Score Sheet</vt:lpstr>
      <vt:lpstr>Overarching Tips</vt:lpstr>
      <vt:lpstr>Tips for designing and implementation</vt:lpstr>
      <vt:lpstr>Writing tips for application</vt:lpstr>
      <vt:lpstr>Writing tips for application continued</vt:lpstr>
      <vt:lpstr>Tech tips for application</vt:lpstr>
      <vt:lpstr>Final check </vt:lpstr>
      <vt:lpstr>Next Steps</vt:lpstr>
      <vt:lpstr>Next steps from here</vt:lpstr>
      <vt:lpstr>Questions?</vt:lpstr>
      <vt:lpstr>Questions</vt:lpstr>
      <vt:lpstr>Answers</vt:lpstr>
      <vt:lpstr>Contact information </vt:lpstr>
      <vt:lpstr>Stay connected</vt:lpstr>
      <vt:lpstr>After the award – Grantee requirements</vt:lpstr>
      <vt:lpstr>Final warnings for applicants</vt:lpstr>
    </vt:vector>
  </TitlesOfParts>
  <Company>Dept. of Education &amp; Early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CCLC FY27 RFA TA Webinar Part I FINAL</dc:title>
  <dc:creator>tcampbel</dc:creator>
  <cp:lastModifiedBy>Paris, Jessica M (EED)</cp:lastModifiedBy>
  <cp:revision>742</cp:revision>
  <cp:lastPrinted>2025-03-11T20:46:37Z</cp:lastPrinted>
  <dcterms:created xsi:type="dcterms:W3CDTF">2003-02-03T18:09:17Z</dcterms:created>
  <dcterms:modified xsi:type="dcterms:W3CDTF">2026-03-04T22:15:41Z</dcterms:modified>
</cp:coreProperties>
</file>